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57" r:id="rId4"/>
    <p:sldId id="276" r:id="rId5"/>
    <p:sldId id="258" r:id="rId6"/>
    <p:sldId id="259" r:id="rId7"/>
    <p:sldId id="260" r:id="rId8"/>
    <p:sldId id="261" r:id="rId9"/>
    <p:sldId id="262" r:id="rId10"/>
    <p:sldId id="263" r:id="rId11"/>
    <p:sldId id="264" r:id="rId12"/>
    <p:sldId id="265" r:id="rId13"/>
    <p:sldId id="266" r:id="rId14"/>
    <p:sldId id="267" r:id="rId15"/>
    <p:sldId id="273" r:id="rId16"/>
    <p:sldId id="268" r:id="rId17"/>
    <p:sldId id="269" r:id="rId18"/>
    <p:sldId id="270" r:id="rId19"/>
    <p:sldId id="271" r:id="rId20"/>
    <p:sldId id="272" r:id="rId21"/>
    <p:sldId id="274" r:id="rId22"/>
    <p:sldId id="275" r:id="rId23"/>
    <p:sldId id="278" r:id="rId24"/>
    <p:sldId id="277" r:id="rId25"/>
    <p:sldId id="279" r:id="rId26"/>
    <p:sldId id="280" r:id="rId27"/>
    <p:sldId id="281" r:id="rId28"/>
    <p:sldId id="282" r:id="rId29"/>
    <p:sldId id="283" r:id="rId30"/>
    <p:sldId id="284" r:id="rId31"/>
    <p:sldId id="285" r:id="rId32"/>
    <p:sldId id="287" r:id="rId33"/>
    <p:sldId id="288" r:id="rId3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1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ytuł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a:t>Kliknij, aby edytować styl</a:t>
            </a:r>
            <a:endParaRPr kumimoji="0" lang="en-US"/>
          </a:p>
        </p:txBody>
      </p:sp>
      <p:sp>
        <p:nvSpPr>
          <p:cNvPr id="17" name="Podtytuł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a:t>Kliknij, aby edytować styl wzorca podtytułu</a:t>
            </a:r>
            <a:endParaRPr kumimoji="0" lang="en-US"/>
          </a:p>
        </p:txBody>
      </p:sp>
      <p:sp>
        <p:nvSpPr>
          <p:cNvPr id="30" name="Symbol zastępczy daty 29"/>
          <p:cNvSpPr>
            <a:spLocks noGrp="1"/>
          </p:cNvSpPr>
          <p:nvPr>
            <p:ph type="dt" sz="half" idx="10"/>
          </p:nvPr>
        </p:nvSpPr>
        <p:spPr/>
        <p:txBody>
          <a:bodyPr/>
          <a:lstStyle/>
          <a:p>
            <a:fld id="{3EF7A89D-50E1-4AE1-BD50-251B1E2E8703}" type="datetimeFigureOut">
              <a:rPr lang="pl-PL" smtClean="0"/>
              <a:pPr/>
              <a:t>2020-05-20</a:t>
            </a:fld>
            <a:endParaRPr lang="pl-PL" dirty="0"/>
          </a:p>
        </p:txBody>
      </p:sp>
      <p:sp>
        <p:nvSpPr>
          <p:cNvPr id="19" name="Symbol zastępczy stopki 18"/>
          <p:cNvSpPr>
            <a:spLocks noGrp="1"/>
          </p:cNvSpPr>
          <p:nvPr>
            <p:ph type="ftr" sz="quarter" idx="11"/>
          </p:nvPr>
        </p:nvSpPr>
        <p:spPr/>
        <p:txBody>
          <a:bodyPr/>
          <a:lstStyle/>
          <a:p>
            <a:endParaRPr lang="pl-PL" dirty="0"/>
          </a:p>
        </p:txBody>
      </p:sp>
      <p:sp>
        <p:nvSpPr>
          <p:cNvPr id="27" name="Symbol zastępczy numeru slajdu 26"/>
          <p:cNvSpPr>
            <a:spLocks noGrp="1"/>
          </p:cNvSpPr>
          <p:nvPr>
            <p:ph type="sldNum" sz="quarter" idx="12"/>
          </p:nvPr>
        </p:nvSpPr>
        <p:spPr/>
        <p:txBody>
          <a:bodyPr/>
          <a:lstStyle/>
          <a:p>
            <a:fld id="{32CA3EF2-7644-463A-AAAE-92865A15ABE6}" type="slidenum">
              <a:rPr lang="pl-PL" smtClean="0"/>
              <a:pPr/>
              <a:t>‹#›</a:t>
            </a:fld>
            <a:endParaRPr lang="pl-PL"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3EF7A89D-50E1-4AE1-BD50-251B1E2E8703}" type="datetimeFigureOut">
              <a:rPr lang="pl-PL" smtClean="0"/>
              <a:pPr/>
              <a:t>2020-05-20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32CA3EF2-7644-463A-AAAE-92865A15ABE6}" type="slidenum">
              <a:rPr lang="pl-PL" smtClean="0"/>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914401"/>
            <a:ext cx="2057400" cy="5211763"/>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914401"/>
            <a:ext cx="6019800" cy="5211763"/>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3EF7A89D-50E1-4AE1-BD50-251B1E2E8703}" type="datetimeFigureOut">
              <a:rPr lang="pl-PL" smtClean="0"/>
              <a:pPr/>
              <a:t>2020-05-20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32CA3EF2-7644-463A-AAAE-92865A15ABE6}" type="slidenum">
              <a:rPr lang="pl-PL" smtClean="0"/>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3EF7A89D-50E1-4AE1-BD50-251B1E2E8703}" type="datetimeFigureOut">
              <a:rPr lang="pl-PL" smtClean="0"/>
              <a:pPr/>
              <a:t>2020-05-20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32CA3EF2-7644-463A-AAAE-92865A15ABE6}" type="slidenum">
              <a:rPr lang="pl-PL" smtClean="0"/>
              <a:pPr/>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fld id="{3EF7A89D-50E1-4AE1-BD50-251B1E2E8703}" type="datetimeFigureOut">
              <a:rPr lang="pl-PL" smtClean="0"/>
              <a:pPr/>
              <a:t>2020-05-20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32CA3EF2-7644-463A-AAAE-92865A15ABE6}" type="slidenum">
              <a:rPr lang="pl-PL" smtClean="0"/>
              <a:pPr/>
              <a:t>‹#›</a:t>
            </a:fld>
            <a:endParaRPr lang="pl-PL"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p>
            <a:r>
              <a:rPr kumimoji="0" lang="pl-PL"/>
              <a:t>Kliknij, aby edytować styl</a:t>
            </a:r>
            <a:endParaRPr kumimoji="0" lang="en-US"/>
          </a:p>
        </p:txBody>
      </p:sp>
      <p:sp>
        <p:nvSpPr>
          <p:cNvPr id="3" name="Symbol zastępczy zawartości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zawartości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3EF7A89D-50E1-4AE1-BD50-251B1E2E8703}" type="datetimeFigureOut">
              <a:rPr lang="pl-PL" smtClean="0"/>
              <a:pPr/>
              <a:t>2020-05-20</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32CA3EF2-7644-463A-AAAE-92865A15ABE6}" type="slidenum">
              <a:rPr lang="pl-PL" smtClean="0"/>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tIns="45720" anchor="b"/>
          <a:lstStyle>
            <a:lvl1pPr>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5" name="Symbol zastępczy zawartości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6" name="Symbol zastępczy zawartości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Symbol zastępczy daty 6"/>
          <p:cNvSpPr>
            <a:spLocks noGrp="1"/>
          </p:cNvSpPr>
          <p:nvPr>
            <p:ph type="dt" sz="half" idx="10"/>
          </p:nvPr>
        </p:nvSpPr>
        <p:spPr/>
        <p:txBody>
          <a:bodyPr/>
          <a:lstStyle/>
          <a:p>
            <a:fld id="{3EF7A89D-50E1-4AE1-BD50-251B1E2E8703}" type="datetimeFigureOut">
              <a:rPr lang="pl-PL" smtClean="0"/>
              <a:pPr/>
              <a:t>2020-05-20</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32CA3EF2-7644-463A-AAAE-92865A15ABE6}" type="slidenum">
              <a:rPr lang="pl-PL" smtClean="0"/>
              <a:pPr/>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a:t>Kliknij, aby edytować styl</a:t>
            </a:r>
            <a:endParaRPr kumimoji="0" lang="en-US"/>
          </a:p>
        </p:txBody>
      </p:sp>
      <p:sp>
        <p:nvSpPr>
          <p:cNvPr id="3" name="Symbol zastępczy daty 2"/>
          <p:cNvSpPr>
            <a:spLocks noGrp="1"/>
          </p:cNvSpPr>
          <p:nvPr>
            <p:ph type="dt" sz="half" idx="10"/>
          </p:nvPr>
        </p:nvSpPr>
        <p:spPr/>
        <p:txBody>
          <a:bodyPr/>
          <a:lstStyle/>
          <a:p>
            <a:fld id="{3EF7A89D-50E1-4AE1-BD50-251B1E2E8703}" type="datetimeFigureOut">
              <a:rPr lang="pl-PL" smtClean="0"/>
              <a:pPr/>
              <a:t>2020-05-20</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32CA3EF2-7644-463A-AAAE-92865A15ABE6}" type="slidenum">
              <a:rPr lang="pl-PL" smtClean="0"/>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EF7A89D-50E1-4AE1-BD50-251B1E2E8703}" type="datetimeFigureOut">
              <a:rPr lang="pl-PL" smtClean="0"/>
              <a:pPr/>
              <a:t>2020-05-20</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32CA3EF2-7644-463A-AAAE-92865A15ABE6}" type="slidenum">
              <a:rPr lang="pl-PL" smtClean="0"/>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a:t>Kliknij, aby edytować styl</a:t>
            </a:r>
            <a:endParaRPr kumimoji="0" lang="en-US"/>
          </a:p>
        </p:txBody>
      </p:sp>
      <p:sp>
        <p:nvSpPr>
          <p:cNvPr id="3" name="Symbol zastępczy teks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a:t>Kliknij, aby edytować style wzorca tekstu</a:t>
            </a:r>
          </a:p>
        </p:txBody>
      </p:sp>
      <p:sp>
        <p:nvSpPr>
          <p:cNvPr id="4" name="Symbol zastępczy zawartości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3EF7A89D-50E1-4AE1-BD50-251B1E2E8703}" type="datetimeFigureOut">
              <a:rPr lang="pl-PL" smtClean="0"/>
              <a:pPr/>
              <a:t>2020-05-20</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32CA3EF2-7644-463A-AAAE-92865A15ABE6}" type="slidenum">
              <a:rPr lang="pl-PL" smtClean="0"/>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Prostokąt ze ściętym i zaokrąglonym rogi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Trójkąt prostokątny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ytuł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a:t>Kliknij, aby edytować styl</a:t>
            </a:r>
            <a:endParaRPr kumimoji="0" lang="en-US"/>
          </a:p>
        </p:txBody>
      </p:sp>
      <p:sp>
        <p:nvSpPr>
          <p:cNvPr id="4" name="Symbol zastępczy teks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p:txBody>
          <a:bodyPr/>
          <a:lstStyle/>
          <a:p>
            <a:fld id="{3EF7A89D-50E1-4AE1-BD50-251B1E2E8703}" type="datetimeFigureOut">
              <a:rPr lang="pl-PL" smtClean="0"/>
              <a:pPr/>
              <a:t>2020-05-20</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a:xfrm>
            <a:off x="8077200" y="6356350"/>
            <a:ext cx="609600" cy="365125"/>
          </a:xfrm>
        </p:spPr>
        <p:txBody>
          <a:bodyPr/>
          <a:lstStyle/>
          <a:p>
            <a:fld id="{32CA3EF2-7644-463A-AAAE-92865A15ABE6}" type="slidenum">
              <a:rPr lang="pl-PL" smtClean="0"/>
              <a:pPr/>
              <a:t>‹#›</a:t>
            </a:fld>
            <a:endParaRPr lang="pl-PL" dirty="0"/>
          </a:p>
        </p:txBody>
      </p:sp>
      <p:sp>
        <p:nvSpPr>
          <p:cNvPr id="3" name="Symbol zastępczy obrazu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dirty="0"/>
              <a:t>Kliknij ikonę, aby dodać obraz</a:t>
            </a:r>
            <a:endParaRPr kumimoji="0" lang="en-US" dirty="0"/>
          </a:p>
        </p:txBody>
      </p:sp>
      <p:sp>
        <p:nvSpPr>
          <p:cNvPr id="10" name="Dowolny kształt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Dowolny kształt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Dowolny kształt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Symbol zastępczy tytuł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a:t>Kliknij, aby edytować styl</a:t>
            </a:r>
            <a:endParaRPr kumimoji="0" lang="en-US"/>
          </a:p>
        </p:txBody>
      </p:sp>
      <p:sp>
        <p:nvSpPr>
          <p:cNvPr id="30" name="Symbol zastępczy teks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10" name="Symbol zastępczy daty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EF7A89D-50E1-4AE1-BD50-251B1E2E8703}" type="datetimeFigureOut">
              <a:rPr lang="pl-PL" smtClean="0"/>
              <a:pPr/>
              <a:t>2020-05-20</a:t>
            </a:fld>
            <a:endParaRPr lang="pl-PL" dirty="0"/>
          </a:p>
        </p:txBody>
      </p:sp>
      <p:sp>
        <p:nvSpPr>
          <p:cNvPr id="22" name="Symbol zastępczy stopki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dirty="0"/>
          </a:p>
        </p:txBody>
      </p:sp>
      <p:sp>
        <p:nvSpPr>
          <p:cNvPr id="18" name="Symbol zastępczy numeru slajd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2CA3EF2-7644-463A-AAAE-92865A15ABE6}" type="slidenum">
              <a:rPr lang="pl-PL" smtClean="0"/>
              <a:pPr/>
              <a:t>‹#›</a:t>
            </a:fld>
            <a:endParaRPr lang="pl-PL" dirty="0"/>
          </a:p>
        </p:txBody>
      </p:sp>
      <p:grpSp>
        <p:nvGrpSpPr>
          <p:cNvPr id="2" name="Grupa 1"/>
          <p:cNvGrpSpPr/>
          <p:nvPr/>
        </p:nvGrpSpPr>
        <p:grpSpPr>
          <a:xfrm>
            <a:off x="-19017" y="202408"/>
            <a:ext cx="9180548" cy="649224"/>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 Id="rId5" Type="http://schemas.openxmlformats.org/officeDocument/2006/relationships/image" Target="../media/image45.jpg"/><Relationship Id="rId4" Type="http://schemas.openxmlformats.org/officeDocument/2006/relationships/image" Target="../media/image44.jpg"/></Relationships>
</file>

<file path=ppt/slides/_rels/slide2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 Id="rId5" Type="http://schemas.openxmlformats.org/officeDocument/2006/relationships/image" Target="../media/image49.jpg"/><Relationship Id="rId4" Type="http://schemas.openxmlformats.org/officeDocument/2006/relationships/image" Target="../media/image48.jpg"/></Relationships>
</file>

<file path=ppt/slides/_rels/slide2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3068960"/>
            <a:ext cx="7772400" cy="2016224"/>
          </a:xfrm>
        </p:spPr>
        <p:txBody>
          <a:bodyPr>
            <a:noAutofit/>
          </a:bodyPr>
          <a:lstStyle/>
          <a:p>
            <a:r>
              <a:rPr lang="pl-PL" dirty="0"/>
              <a:t>MEDIA WYKORZYSTYWANE</a:t>
            </a:r>
            <a:br>
              <a:rPr lang="pl-PL" dirty="0"/>
            </a:br>
            <a:r>
              <a:rPr lang="pl-PL" dirty="0"/>
              <a:t>W PRZEMYŚLE</a:t>
            </a:r>
            <a:br>
              <a:rPr lang="pl-PL" dirty="0"/>
            </a:br>
            <a:r>
              <a:rPr lang="pl-PL" dirty="0"/>
              <a:t>FARMACEUTYCZNYM</a:t>
            </a:r>
          </a:p>
        </p:txBody>
      </p:sp>
      <p:sp>
        <p:nvSpPr>
          <p:cNvPr id="3" name="Podtytuł 2"/>
          <p:cNvSpPr>
            <a:spLocks noGrp="1"/>
          </p:cNvSpPr>
          <p:nvPr>
            <p:ph type="subTitle" idx="1"/>
          </p:nvPr>
        </p:nvSpPr>
        <p:spPr/>
        <p:txBody>
          <a:bodyPr/>
          <a:lstStyle/>
          <a:p>
            <a:endParaRPr lang="pl-PL" dirty="0"/>
          </a:p>
          <a:p>
            <a:endParaRPr lang="pl-PL" dirty="0"/>
          </a:p>
        </p:txBody>
      </p:sp>
    </p:spTree>
    <p:extLst>
      <p:ext uri="{BB962C8B-B14F-4D97-AF65-F5344CB8AC3E}">
        <p14:creationId xmlns:p14="http://schemas.microsoft.com/office/powerpoint/2010/main" val="516923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txBox="1">
            <a:spLocks/>
          </p:cNvSpPr>
          <p:nvPr/>
        </p:nvSpPr>
        <p:spPr>
          <a:xfrm>
            <a:off x="457200" y="274638"/>
            <a:ext cx="8229600" cy="202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a:t>ENERGIA ELEKTRYCZNA</a:t>
            </a:r>
            <a:endParaRPr lang="pl-PL" sz="2000" dirty="0"/>
          </a:p>
        </p:txBody>
      </p:sp>
      <p:sp>
        <p:nvSpPr>
          <p:cNvPr id="5" name="pole tekstowe 4"/>
          <p:cNvSpPr txBox="1"/>
          <p:nvPr/>
        </p:nvSpPr>
        <p:spPr>
          <a:xfrm>
            <a:off x="539552" y="764704"/>
            <a:ext cx="7920880" cy="1477328"/>
          </a:xfrm>
          <a:prstGeom prst="rect">
            <a:avLst/>
          </a:prstGeom>
          <a:noFill/>
        </p:spPr>
        <p:txBody>
          <a:bodyPr wrap="square" rtlCol="0">
            <a:spAutoFit/>
          </a:bodyPr>
          <a:lstStyle/>
          <a:p>
            <a:r>
              <a:rPr lang="pl-PL" dirty="0" smtClean="0"/>
              <a:t>Energia elektryczna jest towarem handlowym. Ilość </a:t>
            </a:r>
            <a:r>
              <a:rPr lang="pl-PL" dirty="0"/>
              <a:t>zużytej energii określa się za pomocą liczników, których zasada działania jest analogiczna do urządzeń pomiarowych stosowanych u odbiorców </a:t>
            </a:r>
            <a:r>
              <a:rPr lang="pl-PL" dirty="0" smtClean="0"/>
              <a:t>detalicznych. Liczniki energetyczne </a:t>
            </a:r>
            <a:r>
              <a:rPr lang="pl-PL" dirty="0"/>
              <a:t>przystosowane są do zliczania znacznie większej ilości energii </a:t>
            </a:r>
            <a:r>
              <a:rPr lang="pl-PL" dirty="0" smtClean="0"/>
              <a:t>dzięki zastosowaniu </a:t>
            </a:r>
            <a:r>
              <a:rPr lang="pl-PL" dirty="0"/>
              <a:t>tzw. przekładników prądowych. </a:t>
            </a: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412" y="2564904"/>
            <a:ext cx="7877175" cy="2886075"/>
          </a:xfrm>
          <a:prstGeom prst="rect">
            <a:avLst/>
          </a:prstGeom>
        </p:spPr>
      </p:pic>
    </p:spTree>
    <p:extLst>
      <p:ext uri="{BB962C8B-B14F-4D97-AF65-F5344CB8AC3E}">
        <p14:creationId xmlns:p14="http://schemas.microsoft.com/office/powerpoint/2010/main" val="1951352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txBox="1">
            <a:spLocks/>
          </p:cNvSpPr>
          <p:nvPr/>
        </p:nvSpPr>
        <p:spPr>
          <a:xfrm>
            <a:off x="457200" y="274638"/>
            <a:ext cx="8229600" cy="202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a:t>ENERGIA ELEKTRYCZNA</a:t>
            </a:r>
            <a:endParaRPr lang="pl-PL" sz="2000" dirty="0"/>
          </a:p>
        </p:txBody>
      </p:sp>
      <p:sp>
        <p:nvSpPr>
          <p:cNvPr id="3" name="pole tekstowe 2"/>
          <p:cNvSpPr txBox="1"/>
          <p:nvPr/>
        </p:nvSpPr>
        <p:spPr>
          <a:xfrm>
            <a:off x="530424" y="858710"/>
            <a:ext cx="7776864" cy="4247317"/>
          </a:xfrm>
          <a:prstGeom prst="rect">
            <a:avLst/>
          </a:prstGeom>
          <a:noFill/>
        </p:spPr>
        <p:txBody>
          <a:bodyPr wrap="square" rtlCol="0">
            <a:spAutoFit/>
          </a:bodyPr>
          <a:lstStyle/>
          <a:p>
            <a:r>
              <a:rPr lang="pl-PL" dirty="0"/>
              <a:t>Przyłączenie odbiorników prądu </a:t>
            </a:r>
            <a:r>
              <a:rPr lang="pl-PL" dirty="0" smtClean="0"/>
              <a:t>trójfazowego wykonuje się </a:t>
            </a:r>
            <a:r>
              <a:rPr lang="pl-PL" dirty="0"/>
              <a:t>obecnie za pośrednictwem pięciożyłowych kabli zasilających, </a:t>
            </a:r>
            <a:r>
              <a:rPr lang="pl-PL" dirty="0" smtClean="0"/>
              <a:t>które </a:t>
            </a:r>
            <a:r>
              <a:rPr lang="pl-PL" dirty="0"/>
              <a:t>pozwalają na zapewnienie najwyższych standardów bezpieczeństwa</a:t>
            </a:r>
            <a:r>
              <a:rPr lang="pl-PL" dirty="0" smtClean="0"/>
              <a:t>.</a:t>
            </a:r>
            <a:br>
              <a:rPr lang="pl-PL" dirty="0" smtClean="0"/>
            </a:br>
            <a:r>
              <a:rPr lang="pl-PL" dirty="0"/>
              <a:t/>
            </a:r>
            <a:br>
              <a:rPr lang="pl-PL" dirty="0"/>
            </a:br>
            <a:r>
              <a:rPr lang="pl-PL" dirty="0"/>
              <a:t>Zastosowane kolory kodują przeznaczenie każdego z przewodów:</a:t>
            </a:r>
            <a:br>
              <a:rPr lang="pl-PL" dirty="0"/>
            </a:br>
            <a:endParaRPr lang="pl-PL" dirty="0" smtClean="0"/>
          </a:p>
          <a:p>
            <a:endParaRPr lang="pl-PL" dirty="0"/>
          </a:p>
          <a:p>
            <a:endParaRPr lang="pl-PL" dirty="0" smtClean="0"/>
          </a:p>
          <a:p>
            <a:r>
              <a:rPr lang="pl-PL" dirty="0"/>
              <a:t/>
            </a:r>
            <a:br>
              <a:rPr lang="pl-PL" dirty="0"/>
            </a:br>
            <a:r>
              <a:rPr lang="pl-PL" dirty="0"/>
              <a:t>-brązowy – faza L1</a:t>
            </a:r>
          </a:p>
          <a:p>
            <a:r>
              <a:rPr lang="pl-PL" dirty="0"/>
              <a:t>-czarny – Faza L2</a:t>
            </a:r>
          </a:p>
          <a:p>
            <a:r>
              <a:rPr lang="pl-PL" dirty="0"/>
              <a:t>-szary – Faza L3</a:t>
            </a:r>
          </a:p>
          <a:p>
            <a:r>
              <a:rPr lang="pl-PL" dirty="0"/>
              <a:t>-niebieski - Neutralny</a:t>
            </a:r>
          </a:p>
          <a:p>
            <a:r>
              <a:rPr lang="pl-PL" dirty="0"/>
              <a:t>-żółto-zielony – Bezpieczeństwa</a:t>
            </a:r>
            <a:br>
              <a:rPr lang="pl-PL" dirty="0"/>
            </a:br>
            <a:r>
              <a:rPr lang="pl-PL" dirty="0"/>
              <a:t> (uziemienie)</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2564904"/>
            <a:ext cx="4781550" cy="3200400"/>
          </a:xfrm>
          <a:prstGeom prst="rect">
            <a:avLst/>
          </a:prstGeom>
        </p:spPr>
      </p:pic>
    </p:spTree>
    <p:extLst>
      <p:ext uri="{BB962C8B-B14F-4D97-AF65-F5344CB8AC3E}">
        <p14:creationId xmlns:p14="http://schemas.microsoft.com/office/powerpoint/2010/main" val="3745315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txBox="1">
            <a:spLocks/>
          </p:cNvSpPr>
          <p:nvPr/>
        </p:nvSpPr>
        <p:spPr>
          <a:xfrm>
            <a:off x="457200" y="274638"/>
            <a:ext cx="8229600" cy="202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dirty="0"/>
              <a:t>ENERGIA ELEKTRYCZNA</a:t>
            </a:r>
          </a:p>
        </p:txBody>
      </p:sp>
      <p:sp>
        <p:nvSpPr>
          <p:cNvPr id="5" name="pole tekstowe 4"/>
          <p:cNvSpPr txBox="1"/>
          <p:nvPr/>
        </p:nvSpPr>
        <p:spPr>
          <a:xfrm>
            <a:off x="539552" y="980728"/>
            <a:ext cx="7992888" cy="2031325"/>
          </a:xfrm>
          <a:prstGeom prst="rect">
            <a:avLst/>
          </a:prstGeom>
          <a:noFill/>
        </p:spPr>
        <p:txBody>
          <a:bodyPr wrap="square" rtlCol="0">
            <a:spAutoFit/>
          </a:bodyPr>
          <a:lstStyle/>
          <a:p>
            <a:r>
              <a:rPr lang="pl-PL" dirty="0"/>
              <a:t>Przewody zasilające doprowadzone są do gniazd przyłączeniowych, do których podłączane są końcowe odbiorniki energii elektrycznej.</a:t>
            </a:r>
            <a:br>
              <a:rPr lang="pl-PL" dirty="0"/>
            </a:br>
            <a:r>
              <a:rPr lang="pl-PL" dirty="0"/>
              <a:t>W przemyśle farmaceutycznym dominują gniazda przeciwwybuchowe</a:t>
            </a:r>
            <a:br>
              <a:rPr lang="pl-PL" dirty="0"/>
            </a:br>
            <a:r>
              <a:rPr lang="pl-PL" dirty="0"/>
              <a:t>z hermetycznymi wyłącznikami skonstruowane w taki sposób, by nie było możliwe podłączenie lub wyłączenie wtyczki, kiedy na zaciskach jest napięcie (gniazda z blokadą). Takie rozwiązanie uniemożliwia powstanie iskry w chwili włączania odbiornika.</a:t>
            </a: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789" y="3018824"/>
            <a:ext cx="4895850" cy="32766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txBox="1">
            <a:spLocks/>
          </p:cNvSpPr>
          <p:nvPr/>
        </p:nvSpPr>
        <p:spPr>
          <a:xfrm>
            <a:off x="457200" y="274638"/>
            <a:ext cx="8229600" cy="202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dirty="0"/>
              <a:t>OGRZEWANIE SPALINAMI</a:t>
            </a:r>
          </a:p>
        </p:txBody>
      </p:sp>
      <p:sp>
        <p:nvSpPr>
          <p:cNvPr id="5" name="pole tekstowe 4"/>
          <p:cNvSpPr txBox="1"/>
          <p:nvPr/>
        </p:nvSpPr>
        <p:spPr>
          <a:xfrm>
            <a:off x="251520" y="908720"/>
            <a:ext cx="8280920" cy="2308324"/>
          </a:xfrm>
          <a:prstGeom prst="rect">
            <a:avLst/>
          </a:prstGeom>
          <a:noFill/>
        </p:spPr>
        <p:txBody>
          <a:bodyPr wrap="square" rtlCol="0">
            <a:spAutoFit/>
          </a:bodyPr>
          <a:lstStyle/>
          <a:p>
            <a:r>
              <a:rPr lang="pl-PL" dirty="0"/>
              <a:t>Obecnie straciło znaczenie i we współczesnym przemyśle farmaceutycznym nie znajduje zastosowania. Największy wpływ na taką zmianę miał wzrost dostępności energii elektrycznej, przegrzanej wody oraz pary wodnej wytwarzanych w elektrociepłowniach w ramach </a:t>
            </a:r>
            <a:r>
              <a:rPr lang="pl-PL" dirty="0" err="1"/>
              <a:t>kogeneracji</a:t>
            </a:r>
            <a:r>
              <a:rPr lang="pl-PL" dirty="0"/>
              <a:t>, co pozwoliło na znaczne zwiększenie sprawności. </a:t>
            </a:r>
            <a:br>
              <a:rPr lang="pl-PL" dirty="0"/>
            </a:br>
            <a:r>
              <a:rPr lang="pl-PL" dirty="0"/>
              <a:t/>
            </a:r>
            <a:br>
              <a:rPr lang="pl-PL" dirty="0"/>
            </a:br>
            <a:r>
              <a:rPr lang="pl-PL" dirty="0"/>
              <a:t>W przeszłości używano spalin do ogrzewania aparatów wyparnych oraz panwi krystalizacyjnych.</a:t>
            </a: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6420" y="3217044"/>
            <a:ext cx="2556020" cy="3182329"/>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217044"/>
            <a:ext cx="4824536" cy="319672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txBox="1">
            <a:spLocks/>
          </p:cNvSpPr>
          <p:nvPr/>
        </p:nvSpPr>
        <p:spPr>
          <a:xfrm>
            <a:off x="457200" y="274638"/>
            <a:ext cx="8229600" cy="202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dirty="0"/>
              <a:t>OGRZEWANIE ENERGIĄ ELEKTRYCZNĄ</a:t>
            </a:r>
          </a:p>
        </p:txBody>
      </p:sp>
      <p:sp>
        <p:nvSpPr>
          <p:cNvPr id="3" name="pole tekstowe 2"/>
          <p:cNvSpPr txBox="1"/>
          <p:nvPr/>
        </p:nvSpPr>
        <p:spPr>
          <a:xfrm>
            <a:off x="539552" y="908720"/>
            <a:ext cx="8064896" cy="2862322"/>
          </a:xfrm>
          <a:prstGeom prst="rect">
            <a:avLst/>
          </a:prstGeom>
          <a:noFill/>
        </p:spPr>
        <p:txBody>
          <a:bodyPr wrap="square" rtlCol="0">
            <a:spAutoFit/>
          </a:bodyPr>
          <a:lstStyle/>
          <a:p>
            <a:r>
              <a:rPr lang="pl-PL" dirty="0"/>
              <a:t>Prąd elektryczny płynąc przez przewodniki musi pokonać opór, w wyniku czego wytwarzana jest energia cieplna. Efekt ten, niekorzystny w przypadku </a:t>
            </a:r>
            <a:r>
              <a:rPr lang="pl-PL" dirty="0" err="1"/>
              <a:t>przesyłu</a:t>
            </a:r>
            <a:r>
              <a:rPr lang="pl-PL" dirty="0"/>
              <a:t> w sieciach energetycznych, wykorzystuje się powszechnie  w urządzeniach grzewczych.  Elektrycznie ogrzewane są płaszcze reaktorów chemicznych</a:t>
            </a:r>
            <a:br>
              <a:rPr lang="pl-PL" dirty="0"/>
            </a:br>
            <a:r>
              <a:rPr lang="pl-PL" dirty="0"/>
              <a:t>(np. autoklawy), zbiorniki do przygotowywania i przechowywania roztworów (ze względu na łatwość termostatowania), sterylizatory powietrzne (np. tunelowe w produkcji jałowych opakowań do leków parenteralnych) i suszarnie. Ciepło generowane jest w płaszczach grzewczych, nagrzewnicach i grzałkach o bardzo zróżnicowanej konstrukcji dostosowanej do parametrów, jakie muszą być spełnione w procesie.</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861048"/>
            <a:ext cx="3759200" cy="2527300"/>
          </a:xfrm>
          <a:prstGeom prst="rect">
            <a:avLst/>
          </a:prstGeom>
        </p:spPr>
      </p:pic>
      <p:sp>
        <p:nvSpPr>
          <p:cNvPr id="6" name="pole tekstowe 5"/>
          <p:cNvSpPr txBox="1"/>
          <p:nvPr/>
        </p:nvSpPr>
        <p:spPr>
          <a:xfrm>
            <a:off x="4788024" y="5465018"/>
            <a:ext cx="3119117" cy="923330"/>
          </a:xfrm>
          <a:prstGeom prst="rect">
            <a:avLst/>
          </a:prstGeom>
          <a:noFill/>
        </p:spPr>
        <p:txBody>
          <a:bodyPr wrap="square" rtlCol="0">
            <a:spAutoFit/>
          </a:bodyPr>
          <a:lstStyle/>
          <a:p>
            <a:r>
              <a:rPr lang="pl-PL" dirty="0"/>
              <a:t>Reaktory wysokociśnieniowe z płaszczowym ogrzewaniem elektrycznym.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txBox="1">
            <a:spLocks/>
          </p:cNvSpPr>
          <p:nvPr/>
        </p:nvSpPr>
        <p:spPr>
          <a:xfrm>
            <a:off x="457200" y="274638"/>
            <a:ext cx="8229600" cy="202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dirty="0"/>
              <a:t>OGRZEWANIE ENERGIĄ ELEKTRYCZNĄ</a:t>
            </a:r>
          </a:p>
        </p:txBody>
      </p:sp>
      <p:sp>
        <p:nvSpPr>
          <p:cNvPr id="3" name="pole tekstowe 2"/>
          <p:cNvSpPr txBox="1"/>
          <p:nvPr/>
        </p:nvSpPr>
        <p:spPr>
          <a:xfrm>
            <a:off x="288391" y="1546167"/>
            <a:ext cx="8538684" cy="646331"/>
          </a:xfrm>
          <a:prstGeom prst="rect">
            <a:avLst/>
          </a:prstGeom>
          <a:noFill/>
        </p:spPr>
        <p:txBody>
          <a:bodyPr wrap="none" rtlCol="0">
            <a:spAutoFit/>
          </a:bodyPr>
          <a:lstStyle/>
          <a:p>
            <a:r>
              <a:rPr lang="pl-PL" dirty="0"/>
              <a:t>Elementy modułowej aparatury procesowej można ogrzewać za pomocą ruchomych</a:t>
            </a:r>
            <a:br>
              <a:rPr lang="pl-PL" dirty="0"/>
            </a:br>
            <a:r>
              <a:rPr lang="pl-PL" dirty="0"/>
              <a:t>oporowych płaszczy grzewczych w otulinie izolacyjnej. </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391" y="2456584"/>
            <a:ext cx="2880320" cy="2880320"/>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81" y="2420888"/>
            <a:ext cx="2931078" cy="2931078"/>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4422" y="2420888"/>
            <a:ext cx="2888733" cy="2888733"/>
          </a:xfrm>
          <a:prstGeom prst="rect">
            <a:avLst/>
          </a:prstGeom>
        </p:spPr>
      </p:pic>
    </p:spTree>
    <p:extLst>
      <p:ext uri="{BB962C8B-B14F-4D97-AF65-F5344CB8AC3E}">
        <p14:creationId xmlns:p14="http://schemas.microsoft.com/office/powerpoint/2010/main" val="1787390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txBox="1">
            <a:spLocks/>
          </p:cNvSpPr>
          <p:nvPr/>
        </p:nvSpPr>
        <p:spPr>
          <a:xfrm>
            <a:off x="457200" y="274638"/>
            <a:ext cx="8229600" cy="202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dirty="0"/>
              <a:t>OGRZEWANIE ENERGIĄ ELEKTRYCZNĄ</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4192" y="1844824"/>
            <a:ext cx="3248967" cy="3022579"/>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3" y="1844824"/>
            <a:ext cx="5292080" cy="2729414"/>
          </a:xfrm>
          <a:prstGeom prst="rect">
            <a:avLst/>
          </a:prstGeom>
        </p:spPr>
      </p:pic>
      <p:sp>
        <p:nvSpPr>
          <p:cNvPr id="6" name="pole tekstowe 5"/>
          <p:cNvSpPr txBox="1"/>
          <p:nvPr/>
        </p:nvSpPr>
        <p:spPr>
          <a:xfrm>
            <a:off x="1555552" y="908720"/>
            <a:ext cx="5616624" cy="369332"/>
          </a:xfrm>
          <a:prstGeom prst="rect">
            <a:avLst/>
          </a:prstGeom>
          <a:noFill/>
        </p:spPr>
        <p:txBody>
          <a:bodyPr wrap="square" rtlCol="0">
            <a:spAutoFit/>
          </a:bodyPr>
          <a:lstStyle/>
          <a:p>
            <a:r>
              <a:rPr lang="pl-PL" dirty="0"/>
              <a:t>Sterylizator tunelowy – budowa i wygląd zewnętrzy</a:t>
            </a:r>
          </a:p>
        </p:txBody>
      </p:sp>
      <p:sp>
        <p:nvSpPr>
          <p:cNvPr id="7" name="pole tekstowe 6"/>
          <p:cNvSpPr txBox="1"/>
          <p:nvPr/>
        </p:nvSpPr>
        <p:spPr>
          <a:xfrm>
            <a:off x="293490" y="5013176"/>
            <a:ext cx="8301639" cy="1477328"/>
          </a:xfrm>
          <a:prstGeom prst="rect">
            <a:avLst/>
          </a:prstGeom>
          <a:noFill/>
        </p:spPr>
        <p:txBody>
          <a:bodyPr wrap="square" rtlCol="0">
            <a:spAutoFit/>
          </a:bodyPr>
          <a:lstStyle/>
          <a:p>
            <a:r>
              <a:rPr lang="pl-PL" dirty="0"/>
              <a:t>Proces prowadzony jest z użyciem laminarnego przepływu oczyszczonego</a:t>
            </a:r>
            <a:br>
              <a:rPr lang="pl-PL" dirty="0"/>
            </a:br>
            <a:r>
              <a:rPr lang="pl-PL" dirty="0"/>
              <a:t>powietrza . Dla obniżenia strat energii powietrze opuszczające strefę schładzania</a:t>
            </a:r>
            <a:br>
              <a:rPr lang="pl-PL" dirty="0"/>
            </a:br>
            <a:r>
              <a:rPr lang="pl-PL" dirty="0"/>
              <a:t>wykorzystywane jest w strefie gorącej, po uzyskaniu zadanej temperatury</a:t>
            </a:r>
            <a:br>
              <a:rPr lang="pl-PL" dirty="0"/>
            </a:br>
            <a:r>
              <a:rPr lang="pl-PL" dirty="0"/>
              <a:t>w elektrycznej nagrzewnicy.</a:t>
            </a:r>
            <a:br>
              <a:rPr lang="pl-PL" dirty="0"/>
            </a:br>
            <a:r>
              <a:rPr lang="pl-PL"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txBox="1">
            <a:spLocks/>
          </p:cNvSpPr>
          <p:nvPr/>
        </p:nvSpPr>
        <p:spPr>
          <a:xfrm>
            <a:off x="457200" y="274638"/>
            <a:ext cx="8229600" cy="202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dirty="0"/>
              <a:t>OGRZEWANIE ENERGIĄ ELEKTRYCZNĄ</a:t>
            </a: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9675" y="1124744"/>
            <a:ext cx="3667125" cy="4114800"/>
          </a:xfrm>
          <a:prstGeom prst="rect">
            <a:avLst/>
          </a:prstGeom>
        </p:spPr>
      </p:pic>
      <p:sp>
        <p:nvSpPr>
          <p:cNvPr id="4" name="pole tekstowe 3"/>
          <p:cNvSpPr txBox="1"/>
          <p:nvPr/>
        </p:nvSpPr>
        <p:spPr>
          <a:xfrm>
            <a:off x="5580112" y="5090368"/>
            <a:ext cx="2165523" cy="1477328"/>
          </a:xfrm>
          <a:prstGeom prst="rect">
            <a:avLst/>
          </a:prstGeom>
          <a:noFill/>
        </p:spPr>
        <p:txBody>
          <a:bodyPr wrap="square" rtlCol="0">
            <a:spAutoFit/>
          </a:bodyPr>
          <a:lstStyle/>
          <a:p>
            <a:r>
              <a:rPr lang="pl-PL" dirty="0"/>
              <a:t>Przykład suszarni elektrycznej używanej do osuszania wyrobów farmaceutycznych</a:t>
            </a:r>
          </a:p>
        </p:txBody>
      </p:sp>
      <p:sp>
        <p:nvSpPr>
          <p:cNvPr id="5" name="pole tekstowe 4"/>
          <p:cNvSpPr txBox="1"/>
          <p:nvPr/>
        </p:nvSpPr>
        <p:spPr>
          <a:xfrm>
            <a:off x="251520" y="1124744"/>
            <a:ext cx="4030719" cy="369332"/>
          </a:xfrm>
          <a:prstGeom prst="rect">
            <a:avLst/>
          </a:prstGeom>
          <a:noFill/>
        </p:spPr>
        <p:txBody>
          <a:bodyPr wrap="none" rtlCol="0">
            <a:spAutoFit/>
          </a:bodyPr>
          <a:lstStyle/>
          <a:p>
            <a:r>
              <a:rPr lang="pl-PL" dirty="0"/>
              <a:t>Suszarka półkowa i zasada jej działania</a:t>
            </a:r>
          </a:p>
        </p:txBody>
      </p:sp>
      <p:pic>
        <p:nvPicPr>
          <p:cNvPr id="7" name="Obraz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9" y="1556792"/>
            <a:ext cx="3247642" cy="5010904"/>
          </a:xfrm>
          <a:prstGeom prst="rect">
            <a:avLst/>
          </a:prstGeom>
        </p:spPr>
      </p:pic>
    </p:spTree>
    <p:extLst>
      <p:ext uri="{BB962C8B-B14F-4D97-AF65-F5344CB8AC3E}">
        <p14:creationId xmlns:p14="http://schemas.microsoft.com/office/powerpoint/2010/main" val="1918222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txBox="1">
            <a:spLocks/>
          </p:cNvSpPr>
          <p:nvPr/>
        </p:nvSpPr>
        <p:spPr>
          <a:xfrm>
            <a:off x="457200" y="274638"/>
            <a:ext cx="8229600" cy="202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dirty="0"/>
              <a:t>OGRZEWANIE PARĄ WODNĄ</a:t>
            </a:r>
          </a:p>
        </p:txBody>
      </p:sp>
      <p:sp>
        <p:nvSpPr>
          <p:cNvPr id="3" name="pole tekstowe 2"/>
          <p:cNvSpPr txBox="1"/>
          <p:nvPr/>
        </p:nvSpPr>
        <p:spPr>
          <a:xfrm>
            <a:off x="539552" y="908720"/>
            <a:ext cx="7992888" cy="1754326"/>
          </a:xfrm>
          <a:prstGeom prst="rect">
            <a:avLst/>
          </a:prstGeom>
          <a:noFill/>
        </p:spPr>
        <p:txBody>
          <a:bodyPr wrap="square" rtlCol="0">
            <a:spAutoFit/>
          </a:bodyPr>
          <a:lstStyle/>
          <a:p>
            <a:r>
              <a:rPr lang="pl-PL" dirty="0"/>
              <a:t>Nasycona i przegrzana para wodna to znakomite i niezawodne medium grzewcze mogące być stosowane w szerokim zakresie temperatur, nawet do 650</a:t>
            </a:r>
            <a:r>
              <a:rPr lang="pl-PL" baseline="30000" dirty="0"/>
              <a:t>0</a:t>
            </a:r>
            <a:r>
              <a:rPr lang="pl-PL" dirty="0"/>
              <a:t>C. Do jej wytwarzania w przemyśle farmaceutycznym używane są kotły parowe oraz wytwornice pary. W kotłach parowych źródłem ciepła do prowadzenia procesu są zazwyczaj paliwa, takie jak oleje opałowe,  gaz ziemny oraz biogaz. Wytwornice pary korzystają z energii elektrycznej. </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182" y="2996952"/>
            <a:ext cx="3992814" cy="2664296"/>
          </a:xfrm>
          <a:prstGeom prst="rect">
            <a:avLst/>
          </a:prstGeom>
        </p:spPr>
      </p:pic>
      <p:sp>
        <p:nvSpPr>
          <p:cNvPr id="5" name="pole tekstowe 4"/>
          <p:cNvSpPr txBox="1"/>
          <p:nvPr/>
        </p:nvSpPr>
        <p:spPr>
          <a:xfrm>
            <a:off x="755576" y="5733256"/>
            <a:ext cx="3259675" cy="646331"/>
          </a:xfrm>
          <a:prstGeom prst="rect">
            <a:avLst/>
          </a:prstGeom>
          <a:noFill/>
        </p:spPr>
        <p:txBody>
          <a:bodyPr wrap="none" rtlCol="0">
            <a:spAutoFit/>
          </a:bodyPr>
          <a:lstStyle/>
          <a:p>
            <a:r>
              <a:rPr lang="pl-PL" dirty="0"/>
              <a:t>Kocioł parowy używany</a:t>
            </a:r>
            <a:br>
              <a:rPr lang="pl-PL" dirty="0"/>
            </a:br>
            <a:r>
              <a:rPr lang="pl-PL" dirty="0"/>
              <a:t>w zakładach farmaceutycznych</a:t>
            </a:r>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2755172"/>
            <a:ext cx="2069505" cy="3983408"/>
          </a:xfrm>
          <a:prstGeom prst="rect">
            <a:avLst/>
          </a:prstGeom>
        </p:spPr>
      </p:pic>
      <p:sp>
        <p:nvSpPr>
          <p:cNvPr id="7" name="pole tekstowe 6"/>
          <p:cNvSpPr txBox="1"/>
          <p:nvPr/>
        </p:nvSpPr>
        <p:spPr>
          <a:xfrm>
            <a:off x="6793589" y="3957156"/>
            <a:ext cx="1893211" cy="1200329"/>
          </a:xfrm>
          <a:prstGeom prst="rect">
            <a:avLst/>
          </a:prstGeom>
          <a:noFill/>
        </p:spPr>
        <p:txBody>
          <a:bodyPr wrap="none" rtlCol="0">
            <a:spAutoFit/>
          </a:bodyPr>
          <a:lstStyle/>
          <a:p>
            <a:r>
              <a:rPr lang="pl-PL" dirty="0"/>
              <a:t>Wytwornica pary</a:t>
            </a:r>
            <a:br>
              <a:rPr lang="pl-PL" dirty="0"/>
            </a:br>
            <a:r>
              <a:rPr lang="pl-PL" dirty="0"/>
              <a:t>czystej używanej</a:t>
            </a:r>
            <a:br>
              <a:rPr lang="pl-PL" dirty="0"/>
            </a:br>
            <a:r>
              <a:rPr lang="pl-PL" dirty="0"/>
              <a:t>w produkcji</a:t>
            </a:r>
            <a:br>
              <a:rPr lang="pl-PL" dirty="0"/>
            </a:br>
            <a:r>
              <a:rPr lang="pl-PL" dirty="0"/>
              <a:t>leków jałowych</a:t>
            </a:r>
          </a:p>
        </p:txBody>
      </p:sp>
    </p:spTree>
    <p:extLst>
      <p:ext uri="{BB962C8B-B14F-4D97-AF65-F5344CB8AC3E}">
        <p14:creationId xmlns:p14="http://schemas.microsoft.com/office/powerpoint/2010/main" val="3398209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txBox="1">
            <a:spLocks/>
          </p:cNvSpPr>
          <p:nvPr/>
        </p:nvSpPr>
        <p:spPr>
          <a:xfrm>
            <a:off x="457200" y="274638"/>
            <a:ext cx="8229600" cy="202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dirty="0"/>
              <a:t>OGRZEWANIE PARĄ WODNĄ</a:t>
            </a:r>
          </a:p>
        </p:txBody>
      </p:sp>
      <p:sp>
        <p:nvSpPr>
          <p:cNvPr id="3" name="pole tekstowe 2"/>
          <p:cNvSpPr txBox="1"/>
          <p:nvPr/>
        </p:nvSpPr>
        <p:spPr>
          <a:xfrm>
            <a:off x="539552" y="764704"/>
            <a:ext cx="8084008" cy="2308324"/>
          </a:xfrm>
          <a:prstGeom prst="rect">
            <a:avLst/>
          </a:prstGeom>
          <a:noFill/>
        </p:spPr>
        <p:txBody>
          <a:bodyPr wrap="none" rtlCol="0">
            <a:spAutoFit/>
          </a:bodyPr>
          <a:lstStyle/>
          <a:p>
            <a:r>
              <a:rPr lang="pl-PL" dirty="0"/>
              <a:t>Wymiana ciepła w typowym reaktorze chemicznym, stosowanym w szarżowej</a:t>
            </a:r>
            <a:br>
              <a:rPr lang="pl-PL" dirty="0"/>
            </a:br>
            <a:r>
              <a:rPr lang="pl-PL" dirty="0"/>
              <a:t>produkcji substancji leczniczych dokonuje się za pomocą płaszcza, otaczającego</a:t>
            </a:r>
            <a:br>
              <a:rPr lang="pl-PL" dirty="0"/>
            </a:br>
            <a:r>
              <a:rPr lang="pl-PL" dirty="0"/>
              <a:t>reaktor. Do płaszcza od góry wprowadzana jest para wodna, która kondensując</a:t>
            </a:r>
            <a:br>
              <a:rPr lang="pl-PL" dirty="0"/>
            </a:br>
            <a:r>
              <a:rPr lang="pl-PL" dirty="0"/>
              <a:t>oddaje dużą ilość ciepła, które przez metalowe ścianki ogrzewa mieszaninę</a:t>
            </a:r>
            <a:br>
              <a:rPr lang="pl-PL" dirty="0"/>
            </a:br>
            <a:r>
              <a:rPr lang="pl-PL" dirty="0"/>
              <a:t>reakcyjną. Powstała woda odprowadzana jest na zewnątrz przez urządzenia</a:t>
            </a:r>
            <a:br>
              <a:rPr lang="pl-PL" dirty="0"/>
            </a:br>
            <a:r>
              <a:rPr lang="pl-PL" dirty="0"/>
              <a:t>odwadniające czyli odwadniacze, nazywane również pułapkami parowymi</a:t>
            </a:r>
            <a:br>
              <a:rPr lang="pl-PL" dirty="0"/>
            </a:br>
            <a:r>
              <a:rPr lang="pl-PL" dirty="0"/>
              <a:t>lub garnkami kondensacyjnymi. </a:t>
            </a:r>
            <a:br>
              <a:rPr lang="pl-PL" dirty="0"/>
            </a:br>
            <a:r>
              <a:rPr lang="pl-PL" dirty="0"/>
              <a:t>Odseparowana woda wraca do kotła parowego.</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193773"/>
            <a:ext cx="4104456" cy="3064661"/>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6093" y="3193773"/>
            <a:ext cx="2730484" cy="2128488"/>
          </a:xfrm>
          <a:prstGeom prst="rect">
            <a:avLst/>
          </a:prstGeom>
        </p:spPr>
      </p:pic>
      <p:sp>
        <p:nvSpPr>
          <p:cNvPr id="6" name="pole tekstowe 5"/>
          <p:cNvSpPr txBox="1"/>
          <p:nvPr/>
        </p:nvSpPr>
        <p:spPr>
          <a:xfrm>
            <a:off x="5745000" y="5424521"/>
            <a:ext cx="2603918" cy="369332"/>
          </a:xfrm>
          <a:prstGeom prst="rect">
            <a:avLst/>
          </a:prstGeom>
          <a:noFill/>
        </p:spPr>
        <p:txBody>
          <a:bodyPr wrap="none" rtlCol="0">
            <a:spAutoFit/>
          </a:bodyPr>
          <a:lstStyle/>
          <a:p>
            <a:pPr algn="ctr"/>
            <a:r>
              <a:rPr lang="pl-PL" dirty="0"/>
              <a:t>Odwadniacz pływakowy</a:t>
            </a:r>
          </a:p>
        </p:txBody>
      </p:sp>
    </p:spTree>
    <p:extLst>
      <p:ext uri="{BB962C8B-B14F-4D97-AF65-F5344CB8AC3E}">
        <p14:creationId xmlns:p14="http://schemas.microsoft.com/office/powerpoint/2010/main" val="3997670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764704"/>
            <a:ext cx="8229600" cy="5559896"/>
          </a:xfrm>
        </p:spPr>
        <p:txBody>
          <a:bodyPr/>
          <a:lstStyle/>
          <a:p>
            <a:pPr marL="0" indent="0">
              <a:buNone/>
            </a:pPr>
            <a:r>
              <a:rPr lang="pl-PL" dirty="0"/>
              <a:t>Dzisiejsze zajęcia poświęcimy podstawowym mediom,</a:t>
            </a:r>
            <a:br>
              <a:rPr lang="pl-PL" dirty="0"/>
            </a:br>
            <a:r>
              <a:rPr lang="pl-PL" dirty="0"/>
              <a:t>jakie są używane w szeroko pojmowanej technologii przemysłu farmaceutycznego, jakie znajdują zastosowanie przy wytwarzaniu substancji leczniczych na drodze syntezy chemicznej, metodami biotechnologicznymi oraz przy otrzymywaniu postaci finalnych produktów leczniczych.</a:t>
            </a:r>
          </a:p>
          <a:p>
            <a:pPr marL="0" indent="0">
              <a:buNone/>
            </a:pPr>
            <a:r>
              <a:rPr lang="pl-PL" dirty="0"/>
              <a:t>Zajmiemy się energią elektryczną, czynnikami grzewczymi, chłodzeniem, wytwarzaniem sprężonego powietrza oraz próżni.</a:t>
            </a:r>
          </a:p>
        </p:txBody>
      </p:sp>
    </p:spTree>
    <p:extLst>
      <p:ext uri="{BB962C8B-B14F-4D97-AF65-F5344CB8AC3E}">
        <p14:creationId xmlns:p14="http://schemas.microsoft.com/office/powerpoint/2010/main" val="3111357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txBox="1">
            <a:spLocks/>
          </p:cNvSpPr>
          <p:nvPr/>
        </p:nvSpPr>
        <p:spPr>
          <a:xfrm>
            <a:off x="457200" y="274638"/>
            <a:ext cx="8229600" cy="202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dirty="0"/>
              <a:t>CHŁODZENIE</a:t>
            </a:r>
          </a:p>
        </p:txBody>
      </p:sp>
      <p:sp>
        <p:nvSpPr>
          <p:cNvPr id="3" name="pole tekstowe 2"/>
          <p:cNvSpPr txBox="1"/>
          <p:nvPr/>
        </p:nvSpPr>
        <p:spPr>
          <a:xfrm>
            <a:off x="193045" y="836712"/>
            <a:ext cx="8757910" cy="5909310"/>
          </a:xfrm>
          <a:prstGeom prst="rect">
            <a:avLst/>
          </a:prstGeom>
          <a:noFill/>
        </p:spPr>
        <p:txBody>
          <a:bodyPr wrap="none" rtlCol="0">
            <a:spAutoFit/>
          </a:bodyPr>
          <a:lstStyle/>
          <a:p>
            <a:r>
              <a:rPr lang="pl-PL" dirty="0"/>
              <a:t>W procesach technologicznych odbierać należy ciepło wytwarzane w reakcjach</a:t>
            </a:r>
            <a:br>
              <a:rPr lang="pl-PL" dirty="0"/>
            </a:br>
            <a:r>
              <a:rPr lang="pl-PL" dirty="0"/>
              <a:t>chemicznych, podczas operacji krystalizacji oraz skraplania par w przebiegu</a:t>
            </a:r>
            <a:br>
              <a:rPr lang="pl-PL" dirty="0"/>
            </a:br>
            <a:r>
              <a:rPr lang="pl-PL" dirty="0"/>
              <a:t>destylacji oraz rektyfikacji. Najczęściej do schładzania używana jest woda z powodu</a:t>
            </a:r>
            <a:br>
              <a:rPr lang="pl-PL" dirty="0"/>
            </a:br>
            <a:r>
              <a:rPr lang="pl-PL" dirty="0"/>
              <a:t>dużej pojemności cieplnej, dostępności oraz relatywnie niskich kosztów zastosowania.</a:t>
            </a:r>
            <a:br>
              <a:rPr lang="pl-PL" dirty="0"/>
            </a:br>
            <a:r>
              <a:rPr lang="pl-PL" dirty="0"/>
              <a:t>Woda w sieci wodociągowej charakteryzuje się sezonową zmiennością temperatury,</a:t>
            </a:r>
            <a:br>
              <a:rPr lang="pl-PL" dirty="0"/>
            </a:br>
            <a:r>
              <a:rPr lang="pl-PL" dirty="0"/>
              <a:t>co może niekorzystnie oddziaływać na stabilność odprowadzania ciepła. Coraz częściej</a:t>
            </a:r>
            <a:br>
              <a:rPr lang="pl-PL" dirty="0"/>
            </a:br>
            <a:r>
              <a:rPr lang="pl-PL" dirty="0"/>
              <a:t>stosowane są zamknięte obiegi chłodnicze wykorzystujące tzw. wodę lodową</a:t>
            </a:r>
            <a:br>
              <a:rPr lang="pl-PL" dirty="0"/>
            </a:br>
            <a:r>
              <a:rPr lang="pl-PL" dirty="0"/>
              <a:t>o temperaturze ok. 6</a:t>
            </a:r>
            <a:r>
              <a:rPr lang="pl-PL" baseline="40000" dirty="0"/>
              <a:t>o</a:t>
            </a:r>
            <a:r>
              <a:rPr lang="pl-PL" dirty="0"/>
              <a:t>C. Dla niższych temperatur ( do -10</a:t>
            </a:r>
            <a:r>
              <a:rPr lang="pl-PL" baseline="30000" dirty="0"/>
              <a:t>o</a:t>
            </a:r>
            <a:r>
              <a:rPr lang="pl-PL" dirty="0"/>
              <a:t>C) używany jest roztwór</a:t>
            </a:r>
            <a:br>
              <a:rPr lang="pl-PL" dirty="0"/>
            </a:br>
            <a:r>
              <a:rPr lang="pl-PL" dirty="0"/>
              <a:t>glikolu o obniżonej temperaturze zamarzania. Schładzanie następuje w chłodziarce</a:t>
            </a:r>
            <a:br>
              <a:rPr lang="pl-PL" dirty="0"/>
            </a:br>
            <a:r>
              <a:rPr lang="pl-PL" dirty="0"/>
              <a:t>sprężarkowej zwanej </a:t>
            </a:r>
            <a:r>
              <a:rPr lang="pl-PL" dirty="0" err="1"/>
              <a:t>chillerem</a:t>
            </a:r>
            <a:r>
              <a:rPr lang="pl-PL" dirty="0"/>
              <a:t>, w której wykorzystuje się gazowe czynniki chłodnicze:</a:t>
            </a:r>
            <a:br>
              <a:rPr lang="pl-PL" dirty="0"/>
            </a:br>
            <a:r>
              <a:rPr lang="pl-PL" dirty="0"/>
              <a:t>R134a – 1,1,1,2-tetrafluoroetan ,</a:t>
            </a:r>
            <a:br>
              <a:rPr lang="pl-PL" dirty="0"/>
            </a:br>
            <a:r>
              <a:rPr lang="pl-PL" dirty="0"/>
              <a:t>R404a – </a:t>
            </a:r>
            <a:r>
              <a:rPr lang="pl-PL" dirty="0" err="1"/>
              <a:t>zeotropowa</a:t>
            </a:r>
            <a:r>
              <a:rPr lang="pl-PL" dirty="0"/>
              <a:t> mieszanina R125 (</a:t>
            </a:r>
            <a:r>
              <a:rPr lang="pl-PL" dirty="0" err="1"/>
              <a:t>pentafluoroetanu</a:t>
            </a:r>
            <a:r>
              <a:rPr lang="pl-PL" dirty="0"/>
              <a:t>) z R134a</a:t>
            </a:r>
            <a:br>
              <a:rPr lang="pl-PL" dirty="0"/>
            </a:br>
            <a:r>
              <a:rPr lang="pl-PL" dirty="0"/>
              <a:t>               oraz R143a (1,1,1-trifluoroetanu)</a:t>
            </a:r>
            <a:br>
              <a:rPr lang="pl-PL" dirty="0"/>
            </a:br>
            <a:r>
              <a:rPr lang="pl-PL" dirty="0"/>
              <a:t>R407c – </a:t>
            </a:r>
            <a:r>
              <a:rPr lang="pl-PL" dirty="0" err="1"/>
              <a:t>zeotropowa</a:t>
            </a:r>
            <a:r>
              <a:rPr lang="pl-PL" dirty="0"/>
              <a:t> mieszanina R32 (</a:t>
            </a:r>
            <a:r>
              <a:rPr lang="pl-PL" dirty="0" err="1"/>
              <a:t>difluorometanu</a:t>
            </a:r>
            <a:r>
              <a:rPr lang="pl-PL" dirty="0"/>
              <a:t>) z R125 oraz R234a.</a:t>
            </a:r>
            <a:br>
              <a:rPr lang="pl-PL" dirty="0"/>
            </a:br>
            <a:r>
              <a:rPr lang="pl-PL" dirty="0"/>
              <a:t/>
            </a:r>
            <a:br>
              <a:rPr lang="pl-PL" dirty="0"/>
            </a:br>
            <a:r>
              <a:rPr lang="pl-PL" dirty="0"/>
              <a:t>Należy zwrócić uwagę na aspekt ekologiczny używania </a:t>
            </a:r>
            <a:r>
              <a:rPr lang="pl-PL" dirty="0" err="1"/>
              <a:t>fluorowęglowodorów</a:t>
            </a:r>
            <a:r>
              <a:rPr lang="pl-PL" dirty="0"/>
              <a:t>  jako</a:t>
            </a:r>
            <a:br>
              <a:rPr lang="pl-PL" dirty="0"/>
            </a:br>
            <a:r>
              <a:rPr lang="pl-PL" dirty="0"/>
              <a:t>czynników chłodniczych. Stosowane obecnie pochodne charakteryzują się znikomym</a:t>
            </a:r>
            <a:br>
              <a:rPr lang="pl-PL" dirty="0"/>
            </a:br>
            <a:r>
              <a:rPr lang="pl-PL" dirty="0"/>
              <a:t>wpływem na warstwę ozonową (niski potencjał ODP – </a:t>
            </a:r>
            <a:r>
              <a:rPr lang="pl-PL" dirty="0" err="1"/>
              <a:t>Ozone</a:t>
            </a:r>
            <a:r>
              <a:rPr lang="pl-PL" dirty="0"/>
              <a:t> </a:t>
            </a:r>
            <a:r>
              <a:rPr lang="pl-PL" dirty="0" err="1"/>
              <a:t>Depletion</a:t>
            </a:r>
            <a:r>
              <a:rPr lang="pl-PL" dirty="0"/>
              <a:t> </a:t>
            </a:r>
            <a:r>
              <a:rPr lang="pl-PL" dirty="0" err="1"/>
              <a:t>Potential</a:t>
            </a:r>
            <a:r>
              <a:rPr lang="pl-PL" dirty="0"/>
              <a:t>),</a:t>
            </a:r>
            <a:br>
              <a:rPr lang="pl-PL" dirty="0"/>
            </a:br>
            <a:r>
              <a:rPr lang="pl-PL" dirty="0"/>
              <a:t>jednakże ich potencjał tworzenia efektu cieplarnianego jest znaczny. Ponadto ich</a:t>
            </a:r>
            <a:br>
              <a:rPr lang="pl-PL" dirty="0"/>
            </a:br>
            <a:r>
              <a:rPr lang="pl-PL" dirty="0"/>
              <a:t>rozkład w atmosferze prowadzi do powstawania kwaśnych deszczów (powstają kwasy</a:t>
            </a:r>
            <a:br>
              <a:rPr lang="pl-PL" dirty="0"/>
            </a:br>
            <a:r>
              <a:rPr lang="pl-PL" dirty="0"/>
              <a:t>fluorowodorowe).</a:t>
            </a:r>
          </a:p>
        </p:txBody>
      </p:sp>
    </p:spTree>
    <p:extLst>
      <p:ext uri="{BB962C8B-B14F-4D97-AF65-F5344CB8AC3E}">
        <p14:creationId xmlns:p14="http://schemas.microsoft.com/office/powerpoint/2010/main" val="4157591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txBox="1">
            <a:spLocks/>
          </p:cNvSpPr>
          <p:nvPr/>
        </p:nvSpPr>
        <p:spPr>
          <a:xfrm>
            <a:off x="457200" y="274638"/>
            <a:ext cx="8229600" cy="202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dirty="0"/>
              <a:t>CHŁODZENIE</a:t>
            </a:r>
          </a:p>
        </p:txBody>
      </p:sp>
      <p:sp>
        <p:nvSpPr>
          <p:cNvPr id="3" name="pole tekstowe 2"/>
          <p:cNvSpPr txBox="1"/>
          <p:nvPr/>
        </p:nvSpPr>
        <p:spPr>
          <a:xfrm>
            <a:off x="539552" y="764704"/>
            <a:ext cx="3737626" cy="369332"/>
          </a:xfrm>
          <a:prstGeom prst="rect">
            <a:avLst/>
          </a:prstGeom>
          <a:noFill/>
        </p:spPr>
        <p:txBody>
          <a:bodyPr wrap="none" rtlCol="0">
            <a:spAutoFit/>
          </a:bodyPr>
          <a:lstStyle/>
          <a:p>
            <a:r>
              <a:rPr lang="pl-PL" dirty="0" err="1"/>
              <a:t>Chiller</a:t>
            </a:r>
            <a:r>
              <a:rPr lang="pl-PL" dirty="0"/>
              <a:t> przemysłowy w 4 odsłonach:</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305864"/>
            <a:ext cx="3456384" cy="2780300"/>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50" y="3852362"/>
            <a:ext cx="3762028" cy="2776013"/>
          </a:xfrm>
          <a:prstGeom prst="rect">
            <a:avLst/>
          </a:prstGeom>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1346" y="1305864"/>
            <a:ext cx="2936483" cy="2660279"/>
          </a:xfrm>
          <a:prstGeom prst="rect">
            <a:avLst/>
          </a:prstGeom>
        </p:spPr>
      </p:pic>
      <p:pic>
        <p:nvPicPr>
          <p:cNvPr id="7" name="Obraz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9467" y="3979706"/>
            <a:ext cx="2160240" cy="2558731"/>
          </a:xfrm>
          <a:prstGeom prst="rect">
            <a:avLst/>
          </a:prstGeom>
        </p:spPr>
      </p:pic>
      <p:pic>
        <p:nvPicPr>
          <p:cNvPr id="8" name="Obraz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6296" y="6386037"/>
            <a:ext cx="1362075" cy="304800"/>
          </a:xfrm>
          <a:prstGeom prst="rect">
            <a:avLst/>
          </a:prstGeom>
        </p:spPr>
      </p:pic>
    </p:spTree>
    <p:extLst>
      <p:ext uri="{BB962C8B-B14F-4D97-AF65-F5344CB8AC3E}">
        <p14:creationId xmlns:p14="http://schemas.microsoft.com/office/powerpoint/2010/main" val="370297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txBox="1">
            <a:spLocks/>
          </p:cNvSpPr>
          <p:nvPr/>
        </p:nvSpPr>
        <p:spPr>
          <a:xfrm>
            <a:off x="457200" y="274638"/>
            <a:ext cx="8229600" cy="202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dirty="0"/>
              <a:t>CHŁODZENIE</a:t>
            </a:r>
          </a:p>
        </p:txBody>
      </p:sp>
      <p:sp>
        <p:nvSpPr>
          <p:cNvPr id="4" name="pole tekstowe 3">
            <a:extLst>
              <a:ext uri="{FF2B5EF4-FFF2-40B4-BE49-F238E27FC236}">
                <a16:creationId xmlns:a16="http://schemas.microsoft.com/office/drawing/2014/main" xmlns="" id="{519147AF-1F25-4BDC-A717-AE78066D697A}"/>
              </a:ext>
            </a:extLst>
          </p:cNvPr>
          <p:cNvSpPr txBox="1"/>
          <p:nvPr/>
        </p:nvSpPr>
        <p:spPr>
          <a:xfrm>
            <a:off x="457200" y="1052736"/>
            <a:ext cx="8475590" cy="2031325"/>
          </a:xfrm>
          <a:prstGeom prst="rect">
            <a:avLst/>
          </a:prstGeom>
          <a:noFill/>
        </p:spPr>
        <p:txBody>
          <a:bodyPr wrap="none" rtlCol="0">
            <a:spAutoFit/>
          </a:bodyPr>
          <a:lstStyle/>
          <a:p>
            <a:r>
              <a:rPr lang="pl-PL" dirty="0"/>
              <a:t>Kolejnym medium chłodzącym, które często jest wykorzystywane do odbierania</a:t>
            </a:r>
            <a:br>
              <a:rPr lang="pl-PL" dirty="0"/>
            </a:br>
            <a:r>
              <a:rPr lang="pl-PL" dirty="0"/>
              <a:t>dużych ilości ciepła jest solanka. W praktyce stosowane są roztwory wodne chlorku</a:t>
            </a:r>
            <a:br>
              <a:rPr lang="pl-PL" dirty="0"/>
            </a:br>
            <a:r>
              <a:rPr lang="pl-PL" dirty="0"/>
              <a:t>sodu i chlorku wapnia o wysokim stężeniu, które umożliwia osiąganie temperatur</a:t>
            </a:r>
            <a:br>
              <a:rPr lang="pl-PL" dirty="0"/>
            </a:br>
            <a:r>
              <a:rPr lang="pl-PL" dirty="0"/>
              <a:t>do -40</a:t>
            </a:r>
            <a:r>
              <a:rPr lang="pl-PL" baseline="30000" dirty="0"/>
              <a:t>o</a:t>
            </a:r>
            <a:r>
              <a:rPr lang="pl-PL" dirty="0"/>
              <a:t>C. Do schładzania solanki najczęściej używa się instalacji pracujących na</a:t>
            </a:r>
            <a:br>
              <a:rPr lang="pl-PL" dirty="0"/>
            </a:br>
            <a:r>
              <a:rPr lang="pl-PL" dirty="0"/>
              <a:t>bazie amoniaku. Gaz ten ma znakomite parametry termodynamiczne, dzięki czemu</a:t>
            </a:r>
            <a:br>
              <a:rPr lang="pl-PL" dirty="0"/>
            </a:br>
            <a:r>
              <a:rPr lang="pl-PL" dirty="0"/>
              <a:t>używany jest w chłodnictwie od 130 lat. Obecnie przeżywa renesans, ponieważ nie </a:t>
            </a:r>
            <a:br>
              <a:rPr lang="pl-PL" dirty="0"/>
            </a:br>
            <a:r>
              <a:rPr lang="pl-PL" dirty="0"/>
              <a:t>wykazuje negatywnego wpływu na atmosferę i klimat (zerowe ODP i GWP). </a:t>
            </a:r>
          </a:p>
        </p:txBody>
      </p:sp>
      <p:sp>
        <p:nvSpPr>
          <p:cNvPr id="10" name="pole tekstowe 9">
            <a:extLst>
              <a:ext uri="{FF2B5EF4-FFF2-40B4-BE49-F238E27FC236}">
                <a16:creationId xmlns:a16="http://schemas.microsoft.com/office/drawing/2014/main" xmlns="" id="{9276D4AF-5F36-4ECC-A3A7-B747EC68FB98}"/>
              </a:ext>
            </a:extLst>
          </p:cNvPr>
          <p:cNvSpPr txBox="1"/>
          <p:nvPr/>
        </p:nvSpPr>
        <p:spPr>
          <a:xfrm>
            <a:off x="4350170" y="3204624"/>
            <a:ext cx="4159344" cy="369332"/>
          </a:xfrm>
          <a:prstGeom prst="rect">
            <a:avLst/>
          </a:prstGeom>
          <a:noFill/>
        </p:spPr>
        <p:txBody>
          <a:bodyPr wrap="none" rtlCol="0">
            <a:spAutoFit/>
          </a:bodyPr>
          <a:lstStyle/>
          <a:p>
            <a:r>
              <a:rPr lang="pl-PL" dirty="0"/>
              <a:t>Zasada działania agregatu chłodniczego.</a:t>
            </a: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966" y="3203435"/>
            <a:ext cx="2486025" cy="3295650"/>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505" y="3680059"/>
            <a:ext cx="4191000" cy="2847975"/>
          </a:xfrm>
          <a:prstGeom prst="rect">
            <a:avLst/>
          </a:prstGeom>
        </p:spPr>
      </p:pic>
    </p:spTree>
    <p:extLst>
      <p:ext uri="{BB962C8B-B14F-4D97-AF65-F5344CB8AC3E}">
        <p14:creationId xmlns:p14="http://schemas.microsoft.com/office/powerpoint/2010/main" val="1880663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30720AE-FFD6-4E7A-B9E6-682EED36F252}"/>
              </a:ext>
            </a:extLst>
          </p:cNvPr>
          <p:cNvSpPr txBox="1">
            <a:spLocks/>
          </p:cNvSpPr>
          <p:nvPr/>
        </p:nvSpPr>
        <p:spPr>
          <a:xfrm>
            <a:off x="457200" y="274638"/>
            <a:ext cx="8229600" cy="202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dirty="0"/>
              <a:t>CHŁODZENIE</a:t>
            </a:r>
          </a:p>
        </p:txBody>
      </p:sp>
      <p:sp>
        <p:nvSpPr>
          <p:cNvPr id="5" name="pole tekstowe 4">
            <a:extLst>
              <a:ext uri="{FF2B5EF4-FFF2-40B4-BE49-F238E27FC236}">
                <a16:creationId xmlns:a16="http://schemas.microsoft.com/office/drawing/2014/main" xmlns="" id="{F6EFB8BF-3E28-4E27-892F-E81886C62E3D}"/>
              </a:ext>
            </a:extLst>
          </p:cNvPr>
          <p:cNvSpPr txBox="1"/>
          <p:nvPr/>
        </p:nvSpPr>
        <p:spPr>
          <a:xfrm>
            <a:off x="1458583" y="858303"/>
            <a:ext cx="6226833" cy="646331"/>
          </a:xfrm>
          <a:prstGeom prst="rect">
            <a:avLst/>
          </a:prstGeom>
          <a:noFill/>
        </p:spPr>
        <p:txBody>
          <a:bodyPr wrap="none" rtlCol="0">
            <a:spAutoFit/>
          </a:bodyPr>
          <a:lstStyle/>
          <a:p>
            <a:r>
              <a:rPr lang="pl-PL" dirty="0"/>
              <a:t>Przemysłowa instalacja chłodnicza pracująca na amoniaku</a:t>
            </a:r>
            <a:br>
              <a:rPr lang="pl-PL" dirty="0"/>
            </a:br>
            <a:r>
              <a:rPr lang="pl-PL" dirty="0"/>
              <a:t>o mocy chłodzenia 2500 kW, chłodząca do temperatury -16</a:t>
            </a:r>
            <a:r>
              <a:rPr lang="pl-PL" baseline="30000" dirty="0"/>
              <a:t>o</a:t>
            </a:r>
            <a:r>
              <a:rPr lang="pl-PL" dirty="0"/>
              <a:t>C.</a:t>
            </a: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716" y="1700808"/>
            <a:ext cx="6362700" cy="4762500"/>
          </a:xfrm>
          <a:prstGeom prst="rect">
            <a:avLst/>
          </a:prstGeom>
        </p:spPr>
      </p:pic>
    </p:spTree>
    <p:extLst>
      <p:ext uri="{BB962C8B-B14F-4D97-AF65-F5344CB8AC3E}">
        <p14:creationId xmlns:p14="http://schemas.microsoft.com/office/powerpoint/2010/main" val="3966781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DEB40D8-26CF-4A86-8AC8-5824E038A69E}"/>
              </a:ext>
            </a:extLst>
          </p:cNvPr>
          <p:cNvSpPr txBox="1">
            <a:spLocks/>
          </p:cNvSpPr>
          <p:nvPr/>
        </p:nvSpPr>
        <p:spPr>
          <a:xfrm>
            <a:off x="457200" y="274638"/>
            <a:ext cx="8229600" cy="202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dirty="0"/>
              <a:t>SPRĘŻONE POWIETRZE</a:t>
            </a:r>
          </a:p>
        </p:txBody>
      </p:sp>
      <p:sp>
        <p:nvSpPr>
          <p:cNvPr id="3" name="pole tekstowe 2">
            <a:extLst>
              <a:ext uri="{FF2B5EF4-FFF2-40B4-BE49-F238E27FC236}">
                <a16:creationId xmlns:a16="http://schemas.microsoft.com/office/drawing/2014/main" xmlns="" id="{10D8C0EA-5A8E-4BEB-A025-A1594B853AA2}"/>
              </a:ext>
            </a:extLst>
          </p:cNvPr>
          <p:cNvSpPr txBox="1"/>
          <p:nvPr/>
        </p:nvSpPr>
        <p:spPr>
          <a:xfrm>
            <a:off x="251520" y="836712"/>
            <a:ext cx="8966494" cy="2308324"/>
          </a:xfrm>
          <a:prstGeom prst="rect">
            <a:avLst/>
          </a:prstGeom>
          <a:noFill/>
        </p:spPr>
        <p:txBody>
          <a:bodyPr wrap="none" rtlCol="0">
            <a:spAutoFit/>
          </a:bodyPr>
          <a:lstStyle/>
          <a:p>
            <a:r>
              <a:rPr lang="pl-PL" dirty="0"/>
              <a:t>Wytwarzanie sprężonego powietrza pochłania od 10 do 30% energii elektrycznej</a:t>
            </a:r>
            <a:br>
              <a:rPr lang="pl-PL" dirty="0"/>
            </a:br>
            <a:r>
              <a:rPr lang="pl-PL" dirty="0"/>
              <a:t>zużywanej w przemyśle. W branży farmaceutycznej stosowane jest procesach</a:t>
            </a:r>
            <a:br>
              <a:rPr lang="pl-PL" dirty="0"/>
            </a:br>
            <a:r>
              <a:rPr lang="pl-PL" dirty="0"/>
              <a:t>technologii chemicznej (synteza API), w biotechnologii (napowietrzanie fermentorów)</a:t>
            </a:r>
            <a:br>
              <a:rPr lang="pl-PL" dirty="0"/>
            </a:br>
            <a:r>
              <a:rPr lang="pl-PL" dirty="0"/>
              <a:t>i w produkcji końcowych postaci leków. W przypadku biotechnologii i produktów</a:t>
            </a:r>
            <a:br>
              <a:rPr lang="pl-PL" dirty="0"/>
            </a:br>
            <a:r>
              <a:rPr lang="pl-PL" dirty="0"/>
              <a:t>finalnych bardzo ważna jest czystość używanego powietrza.. Do wytwarzania sprężonego</a:t>
            </a:r>
            <a:br>
              <a:rPr lang="pl-PL" dirty="0"/>
            </a:br>
            <a:r>
              <a:rPr lang="pl-PL" dirty="0"/>
              <a:t>powietrza stosowane są sprężarki o różnorodnej budowie:</a:t>
            </a:r>
            <a:br>
              <a:rPr lang="pl-PL" dirty="0"/>
            </a:br>
            <a:r>
              <a:rPr lang="pl-PL" dirty="0"/>
              <a:t/>
            </a:r>
            <a:br>
              <a:rPr lang="pl-PL" dirty="0"/>
            </a:br>
            <a:r>
              <a:rPr lang="pl-PL" dirty="0"/>
              <a:t>-tłokowe</a:t>
            </a:r>
          </a:p>
        </p:txBody>
      </p:sp>
      <p:pic>
        <p:nvPicPr>
          <p:cNvPr id="5" name="Obraz 4">
            <a:extLst>
              <a:ext uri="{FF2B5EF4-FFF2-40B4-BE49-F238E27FC236}">
                <a16:creationId xmlns:a16="http://schemas.microsoft.com/office/drawing/2014/main" xmlns="" id="{6E7210D0-4343-4517-AEE4-46A2751BD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073335"/>
            <a:ext cx="2880320" cy="3510026"/>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3073048"/>
            <a:ext cx="3876675" cy="2857500"/>
          </a:xfrm>
          <a:prstGeom prst="rect">
            <a:avLst/>
          </a:prstGeom>
        </p:spPr>
      </p:pic>
    </p:spTree>
    <p:extLst>
      <p:ext uri="{BB962C8B-B14F-4D97-AF65-F5344CB8AC3E}">
        <p14:creationId xmlns:p14="http://schemas.microsoft.com/office/powerpoint/2010/main" val="4277468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C76D865-8986-4BD6-A401-814ACE79AE16}"/>
              </a:ext>
            </a:extLst>
          </p:cNvPr>
          <p:cNvSpPr txBox="1">
            <a:spLocks/>
          </p:cNvSpPr>
          <p:nvPr/>
        </p:nvSpPr>
        <p:spPr>
          <a:xfrm>
            <a:off x="457200" y="274638"/>
            <a:ext cx="8229600" cy="202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dirty="0"/>
              <a:t>SPRĘŻONE POWIETRZE</a:t>
            </a:r>
          </a:p>
        </p:txBody>
      </p:sp>
      <p:sp>
        <p:nvSpPr>
          <p:cNvPr id="3" name="pole tekstowe 2">
            <a:extLst>
              <a:ext uri="{FF2B5EF4-FFF2-40B4-BE49-F238E27FC236}">
                <a16:creationId xmlns:a16="http://schemas.microsoft.com/office/drawing/2014/main" xmlns="" id="{685E3667-6D69-4E5F-B6DC-2E7653777907}"/>
              </a:ext>
            </a:extLst>
          </p:cNvPr>
          <p:cNvSpPr txBox="1"/>
          <p:nvPr/>
        </p:nvSpPr>
        <p:spPr>
          <a:xfrm>
            <a:off x="611560" y="836712"/>
            <a:ext cx="6642652" cy="369332"/>
          </a:xfrm>
          <a:prstGeom prst="rect">
            <a:avLst/>
          </a:prstGeom>
          <a:noFill/>
        </p:spPr>
        <p:txBody>
          <a:bodyPr wrap="none" rtlCol="0">
            <a:spAutoFit/>
          </a:bodyPr>
          <a:lstStyle/>
          <a:p>
            <a:r>
              <a:rPr lang="pl-PL" dirty="0"/>
              <a:t>-membranowe					-śrubowe</a:t>
            </a:r>
          </a:p>
        </p:txBody>
      </p:sp>
      <p:pic>
        <p:nvPicPr>
          <p:cNvPr id="5" name="Obraz 4">
            <a:extLst>
              <a:ext uri="{FF2B5EF4-FFF2-40B4-BE49-F238E27FC236}">
                <a16:creationId xmlns:a16="http://schemas.microsoft.com/office/drawing/2014/main" xmlns="" id="{76A19918-4773-4210-9FB2-A7431BB71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1340768"/>
            <a:ext cx="2818656" cy="2584441"/>
          </a:xfrm>
          <a:prstGeom prst="rect">
            <a:avLst/>
          </a:prstGeom>
        </p:spPr>
      </p:pic>
      <p:pic>
        <p:nvPicPr>
          <p:cNvPr id="9" name="Obraz 8">
            <a:extLst>
              <a:ext uri="{FF2B5EF4-FFF2-40B4-BE49-F238E27FC236}">
                <a16:creationId xmlns:a16="http://schemas.microsoft.com/office/drawing/2014/main" xmlns="" id="{255390CF-86F7-45E9-BAC8-E0A316876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1340768"/>
            <a:ext cx="2359918" cy="2572141"/>
          </a:xfrm>
          <a:prstGeom prst="rect">
            <a:avLst/>
          </a:prstGeom>
        </p:spPr>
      </p:pic>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4149080"/>
            <a:ext cx="2819400" cy="2286000"/>
          </a:xfrm>
          <a:prstGeom prst="rect">
            <a:avLst/>
          </a:prstGeom>
        </p:spPr>
      </p:pic>
      <p:pic>
        <p:nvPicPr>
          <p:cNvPr id="6" name="Obraz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6513" y="4028430"/>
            <a:ext cx="2295525" cy="2381250"/>
          </a:xfrm>
          <a:prstGeom prst="rect">
            <a:avLst/>
          </a:prstGeom>
        </p:spPr>
      </p:pic>
    </p:spTree>
    <p:extLst>
      <p:ext uri="{BB962C8B-B14F-4D97-AF65-F5344CB8AC3E}">
        <p14:creationId xmlns:p14="http://schemas.microsoft.com/office/powerpoint/2010/main" val="2760616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8B542CF-2C49-4E9B-A987-5048750119ED}"/>
              </a:ext>
            </a:extLst>
          </p:cNvPr>
          <p:cNvSpPr txBox="1">
            <a:spLocks/>
          </p:cNvSpPr>
          <p:nvPr/>
        </p:nvSpPr>
        <p:spPr>
          <a:xfrm>
            <a:off x="457200" y="274638"/>
            <a:ext cx="8229600" cy="202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dirty="0"/>
              <a:t>SPRĘŻONE POWIETRZE</a:t>
            </a:r>
          </a:p>
        </p:txBody>
      </p:sp>
      <p:sp>
        <p:nvSpPr>
          <p:cNvPr id="3" name="pole tekstowe 2">
            <a:extLst>
              <a:ext uri="{FF2B5EF4-FFF2-40B4-BE49-F238E27FC236}">
                <a16:creationId xmlns:a16="http://schemas.microsoft.com/office/drawing/2014/main" xmlns="" id="{938E4AB8-4688-48D9-AAE1-90D0AD53D5E9}"/>
              </a:ext>
            </a:extLst>
          </p:cNvPr>
          <p:cNvSpPr txBox="1"/>
          <p:nvPr/>
        </p:nvSpPr>
        <p:spPr>
          <a:xfrm>
            <a:off x="755576" y="980728"/>
            <a:ext cx="5908797" cy="369332"/>
          </a:xfrm>
          <a:prstGeom prst="rect">
            <a:avLst/>
          </a:prstGeom>
          <a:noFill/>
        </p:spPr>
        <p:txBody>
          <a:bodyPr wrap="none" rtlCol="0">
            <a:spAutoFit/>
          </a:bodyPr>
          <a:lstStyle/>
          <a:p>
            <a:r>
              <a:rPr lang="pl-PL" dirty="0"/>
              <a:t>-</a:t>
            </a:r>
            <a:r>
              <a:rPr lang="pl-PL" dirty="0" err="1"/>
              <a:t>Roots’a</a:t>
            </a:r>
            <a:r>
              <a:rPr lang="pl-PL" dirty="0"/>
              <a:t>					-łopatkowe</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14" y="3935465"/>
            <a:ext cx="2743572" cy="2743572"/>
          </a:xfrm>
          <a:prstGeom prst="rect">
            <a:avLst/>
          </a:prstGeom>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253" y="3935465"/>
            <a:ext cx="2084634" cy="2605793"/>
          </a:xfrm>
          <a:prstGeom prst="rect">
            <a:avLst/>
          </a:prstGeom>
        </p:spPr>
      </p:pic>
      <p:pic>
        <p:nvPicPr>
          <p:cNvPr id="8" name="Obraz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484785"/>
            <a:ext cx="2314575" cy="2124075"/>
          </a:xfrm>
          <a:prstGeom prst="rect">
            <a:avLst/>
          </a:prstGeom>
        </p:spPr>
      </p:pic>
      <p:pic>
        <p:nvPicPr>
          <p:cNvPr id="9" name="Obraz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0532" y="1350060"/>
            <a:ext cx="2886075" cy="2457450"/>
          </a:xfrm>
          <a:prstGeom prst="rect">
            <a:avLst/>
          </a:prstGeom>
        </p:spPr>
      </p:pic>
    </p:spTree>
    <p:extLst>
      <p:ext uri="{BB962C8B-B14F-4D97-AF65-F5344CB8AC3E}">
        <p14:creationId xmlns:p14="http://schemas.microsoft.com/office/powerpoint/2010/main" val="4281528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764FEF5-9599-417B-BB0E-EF5E362B2805}"/>
              </a:ext>
            </a:extLst>
          </p:cNvPr>
          <p:cNvSpPr txBox="1">
            <a:spLocks/>
          </p:cNvSpPr>
          <p:nvPr/>
        </p:nvSpPr>
        <p:spPr>
          <a:xfrm>
            <a:off x="457200" y="274638"/>
            <a:ext cx="8229600" cy="202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dirty="0"/>
              <a:t>SPRĘŻONE POWIETRZE</a:t>
            </a:r>
          </a:p>
        </p:txBody>
      </p:sp>
      <p:sp>
        <p:nvSpPr>
          <p:cNvPr id="3" name="pole tekstowe 2"/>
          <p:cNvSpPr txBox="1"/>
          <p:nvPr/>
        </p:nvSpPr>
        <p:spPr>
          <a:xfrm>
            <a:off x="457200" y="980728"/>
            <a:ext cx="8453596" cy="1200329"/>
          </a:xfrm>
          <a:prstGeom prst="rect">
            <a:avLst/>
          </a:prstGeom>
          <a:noFill/>
        </p:spPr>
        <p:txBody>
          <a:bodyPr wrap="none" rtlCol="0">
            <a:spAutoFit/>
          </a:bodyPr>
          <a:lstStyle/>
          <a:p>
            <a:r>
              <a:rPr lang="pl-PL" dirty="0"/>
              <a:t>Sprężone powietrze używane w procesach biotechnologicznych i w wytwarzaniu</a:t>
            </a:r>
            <a:br>
              <a:rPr lang="pl-PL" dirty="0"/>
            </a:br>
            <a:r>
              <a:rPr lang="pl-PL" dirty="0"/>
              <a:t>postaci leku musi być pozbawione oleju (czynnik smarujący przy kompresji) oraz</a:t>
            </a:r>
            <a:br>
              <a:rPr lang="pl-PL" dirty="0"/>
            </a:br>
            <a:r>
              <a:rPr lang="pl-PL" dirty="0"/>
              <a:t>jałowe. Sprężarki wyposażone są w układy separujące olej, a do eliminacji śladowych</a:t>
            </a:r>
            <a:br>
              <a:rPr lang="pl-PL" dirty="0"/>
            </a:br>
            <a:r>
              <a:rPr lang="pl-PL" dirty="0"/>
              <a:t>pozostałości wykorzystywane są oczyszczacze katalityczne.</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181057"/>
            <a:ext cx="3117735" cy="3534544"/>
          </a:xfrm>
          <a:prstGeom prst="rect">
            <a:avLst/>
          </a:prstGeom>
        </p:spPr>
      </p:pic>
      <p:sp>
        <p:nvSpPr>
          <p:cNvPr id="6" name="pole tekstowe 5"/>
          <p:cNvSpPr txBox="1"/>
          <p:nvPr/>
        </p:nvSpPr>
        <p:spPr>
          <a:xfrm>
            <a:off x="539552" y="5715601"/>
            <a:ext cx="2476704" cy="646331"/>
          </a:xfrm>
          <a:prstGeom prst="rect">
            <a:avLst/>
          </a:prstGeom>
          <a:noFill/>
        </p:spPr>
        <p:txBody>
          <a:bodyPr wrap="none" rtlCol="0">
            <a:spAutoFit/>
          </a:bodyPr>
          <a:lstStyle/>
          <a:p>
            <a:pPr algn="ctr"/>
            <a:r>
              <a:rPr lang="pl-PL" dirty="0"/>
              <a:t>Konwerter katalityczny</a:t>
            </a:r>
            <a:br>
              <a:rPr lang="pl-PL" dirty="0"/>
            </a:br>
            <a:r>
              <a:rPr lang="pl-PL" dirty="0"/>
              <a:t>firmy BEKO</a:t>
            </a:r>
          </a:p>
        </p:txBody>
      </p:sp>
      <p:sp>
        <p:nvSpPr>
          <p:cNvPr id="7" name="pole tekstowe 6"/>
          <p:cNvSpPr txBox="1"/>
          <p:nvPr/>
        </p:nvSpPr>
        <p:spPr>
          <a:xfrm>
            <a:off x="6419899" y="3209665"/>
            <a:ext cx="2466588" cy="1477328"/>
          </a:xfrm>
          <a:prstGeom prst="rect">
            <a:avLst/>
          </a:prstGeom>
          <a:noFill/>
        </p:spPr>
        <p:txBody>
          <a:bodyPr wrap="square" rtlCol="0">
            <a:spAutoFit/>
          </a:bodyPr>
          <a:lstStyle/>
          <a:p>
            <a:pPr algn="ctr"/>
            <a:r>
              <a:rPr lang="pl-PL" dirty="0"/>
              <a:t>Poza tym sprężone powietrze pozbawiane</a:t>
            </a:r>
            <a:br>
              <a:rPr lang="pl-PL" dirty="0"/>
            </a:br>
            <a:r>
              <a:rPr lang="pl-PL" dirty="0"/>
              <a:t>jest zapachu na filtrach węglowych  oraz</a:t>
            </a:r>
            <a:br>
              <a:rPr lang="pl-PL" dirty="0"/>
            </a:br>
            <a:r>
              <a:rPr lang="pl-PL" dirty="0"/>
              <a:t>sterylizowane.</a:t>
            </a:r>
          </a:p>
        </p:txBody>
      </p:sp>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630" y="2181057"/>
            <a:ext cx="2669083" cy="1887373"/>
          </a:xfrm>
          <a:prstGeom prst="rect">
            <a:avLst/>
          </a:prstGeom>
        </p:spPr>
      </p:pic>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9630" y="4137349"/>
            <a:ext cx="2669083" cy="2317584"/>
          </a:xfrm>
          <a:prstGeom prst="rect">
            <a:avLst/>
          </a:prstGeom>
        </p:spPr>
      </p:pic>
    </p:spTree>
    <p:extLst>
      <p:ext uri="{BB962C8B-B14F-4D97-AF65-F5344CB8AC3E}">
        <p14:creationId xmlns:p14="http://schemas.microsoft.com/office/powerpoint/2010/main" val="2451318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764FEF5-9599-417B-BB0E-EF5E362B2805}"/>
              </a:ext>
            </a:extLst>
          </p:cNvPr>
          <p:cNvSpPr txBox="1">
            <a:spLocks/>
          </p:cNvSpPr>
          <p:nvPr/>
        </p:nvSpPr>
        <p:spPr>
          <a:xfrm>
            <a:off x="457200" y="274638"/>
            <a:ext cx="8229600" cy="202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dirty="0"/>
              <a:t>TECHNIKA PRÓŻNIOWA</a:t>
            </a:r>
          </a:p>
        </p:txBody>
      </p:sp>
      <p:sp>
        <p:nvSpPr>
          <p:cNvPr id="4" name="pole tekstowe 3"/>
          <p:cNvSpPr txBox="1"/>
          <p:nvPr/>
        </p:nvSpPr>
        <p:spPr>
          <a:xfrm>
            <a:off x="294529" y="836712"/>
            <a:ext cx="8453935" cy="3139321"/>
          </a:xfrm>
          <a:prstGeom prst="rect">
            <a:avLst/>
          </a:prstGeom>
          <a:noFill/>
        </p:spPr>
        <p:txBody>
          <a:bodyPr wrap="square" rtlCol="0">
            <a:spAutoFit/>
          </a:bodyPr>
          <a:lstStyle/>
          <a:p>
            <a:r>
              <a:rPr lang="pl-PL" dirty="0"/>
              <a:t>Urządzenia stosowane do uzyskiwania próżni różnią się w zależności od wartości</a:t>
            </a:r>
            <a:br>
              <a:rPr lang="pl-PL" dirty="0"/>
            </a:br>
            <a:r>
              <a:rPr lang="pl-PL" dirty="0"/>
              <a:t>podciśnienia, jakie mamy uzyskać. Destylacja pod zmniejszonym ciśnieniem,</a:t>
            </a:r>
          </a:p>
          <a:p>
            <a:r>
              <a:rPr lang="pl-PL" dirty="0"/>
              <a:t>liofilizacja oraz destylacja molekularna wymagają ciśnienia na poziomie 10</a:t>
            </a:r>
            <a:r>
              <a:rPr lang="pl-PL" baseline="30000" dirty="0"/>
              <a:t>-1</a:t>
            </a:r>
            <a:r>
              <a:rPr lang="pl-PL" dirty="0"/>
              <a:t> do</a:t>
            </a:r>
            <a:br>
              <a:rPr lang="pl-PL" dirty="0"/>
            </a:br>
            <a:r>
              <a:rPr lang="pl-PL" dirty="0"/>
              <a:t>10</a:t>
            </a:r>
            <a:r>
              <a:rPr lang="pl-PL" baseline="30000" dirty="0"/>
              <a:t>-5</a:t>
            </a:r>
            <a:r>
              <a:rPr lang="pl-PL" dirty="0"/>
              <a:t> Pa (HV). Taka próżnia wytwarzana jest bezpośrednio przy stanowisku</a:t>
            </a:r>
            <a:br>
              <a:rPr lang="pl-PL" dirty="0"/>
            </a:br>
            <a:r>
              <a:rPr lang="pl-PL" dirty="0"/>
              <a:t>roboczym, ponieważ doprowadzenie jej do aparatury w ramach systemów centralnej</a:t>
            </a:r>
            <a:br>
              <a:rPr lang="pl-PL" dirty="0"/>
            </a:br>
            <a:r>
              <a:rPr lang="pl-PL" dirty="0"/>
              <a:t>dystrybucji nie ma podstaw ekonomicznych (konieczność zapewnienia szczelności</a:t>
            </a:r>
            <a:br>
              <a:rPr lang="pl-PL" dirty="0"/>
            </a:br>
            <a:r>
              <a:rPr lang="pl-PL" dirty="0"/>
              <a:t>połączeń rur o dużych przekrojach). </a:t>
            </a:r>
            <a:br>
              <a:rPr lang="pl-PL" dirty="0"/>
            </a:br>
            <a:r>
              <a:rPr lang="pl-PL" dirty="0"/>
              <a:t>Do mniej wymagających zastosowań jak filtracja pod zmniejszonym ciśnieniem, odgazowywanie roztworów, suszenie czy transport cieczy oraz ciał stałych wykorzystuje się próżnię wytwarzaną centralnie i rozprowadzaną za pomocą systemu rurociągów.</a:t>
            </a:r>
            <a:endParaRPr lang="pl-PL" sz="1400"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1" y="3933056"/>
            <a:ext cx="9144000" cy="2472267"/>
          </a:xfrm>
          <a:prstGeom prst="rect">
            <a:avLst/>
          </a:prstGeom>
        </p:spPr>
      </p:pic>
    </p:spTree>
    <p:extLst>
      <p:ext uri="{BB962C8B-B14F-4D97-AF65-F5344CB8AC3E}">
        <p14:creationId xmlns:p14="http://schemas.microsoft.com/office/powerpoint/2010/main" val="804145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764FEF5-9599-417B-BB0E-EF5E362B2805}"/>
              </a:ext>
            </a:extLst>
          </p:cNvPr>
          <p:cNvSpPr txBox="1">
            <a:spLocks/>
          </p:cNvSpPr>
          <p:nvPr/>
        </p:nvSpPr>
        <p:spPr>
          <a:xfrm>
            <a:off x="457200" y="274638"/>
            <a:ext cx="8229600" cy="202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dirty="0"/>
              <a:t>TECHNIKA PRÓŻNIOWA</a:t>
            </a:r>
          </a:p>
        </p:txBody>
      </p:sp>
      <p:sp>
        <p:nvSpPr>
          <p:cNvPr id="3" name="pole tekstowe 2"/>
          <p:cNvSpPr txBox="1"/>
          <p:nvPr/>
        </p:nvSpPr>
        <p:spPr>
          <a:xfrm>
            <a:off x="147327" y="908720"/>
            <a:ext cx="8849346" cy="1200329"/>
          </a:xfrm>
          <a:prstGeom prst="rect">
            <a:avLst/>
          </a:prstGeom>
          <a:noFill/>
        </p:spPr>
        <p:txBody>
          <a:bodyPr wrap="none" rtlCol="0">
            <a:spAutoFit/>
          </a:bodyPr>
          <a:lstStyle/>
          <a:p>
            <a:r>
              <a:rPr lang="pl-PL" dirty="0"/>
              <a:t>Pompy z pierścieniem cieczy w wersji jednostopniowej pozwalają osiągnąć w przypadku</a:t>
            </a:r>
            <a:br>
              <a:rPr lang="pl-PL" dirty="0"/>
            </a:br>
            <a:r>
              <a:rPr lang="pl-PL" dirty="0"/>
              <a:t>użycia wody podciśnienie na poziomie 130 </a:t>
            </a:r>
            <a:r>
              <a:rPr lang="pl-PL" dirty="0" err="1"/>
              <a:t>hPa</a:t>
            </a:r>
            <a:r>
              <a:rPr lang="pl-PL" dirty="0"/>
              <a:t>, zaś dwustopniowe – 33 </a:t>
            </a:r>
            <a:r>
              <a:rPr lang="pl-PL" dirty="0" err="1"/>
              <a:t>hPa</a:t>
            </a:r>
            <a:r>
              <a:rPr lang="pl-PL" dirty="0"/>
              <a:t>.  Można</a:t>
            </a:r>
            <a:br>
              <a:rPr lang="pl-PL" dirty="0"/>
            </a:br>
            <a:r>
              <a:rPr lang="pl-PL" dirty="0"/>
              <a:t>również stosować oleje mineralne i inne ciecze o niskiej prężności par dla osiągnięcia</a:t>
            </a:r>
            <a:br>
              <a:rPr lang="pl-PL" dirty="0"/>
            </a:br>
            <a:r>
              <a:rPr lang="pl-PL" dirty="0"/>
              <a:t>niższych wartości próżni.</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819240"/>
            <a:ext cx="3893067" cy="2583418"/>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7206" y="4191774"/>
            <a:ext cx="4133850" cy="2543175"/>
          </a:xfrm>
          <a:prstGeom prst="rect">
            <a:avLst/>
          </a:prstGeom>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625" y="2492896"/>
            <a:ext cx="3810000" cy="3819525"/>
          </a:xfrm>
          <a:prstGeom prst="rect">
            <a:avLst/>
          </a:prstGeom>
        </p:spPr>
      </p:pic>
    </p:spTree>
    <p:extLst>
      <p:ext uri="{BB962C8B-B14F-4D97-AF65-F5344CB8AC3E}">
        <p14:creationId xmlns:p14="http://schemas.microsoft.com/office/powerpoint/2010/main" val="587091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202034"/>
          </a:xfrm>
        </p:spPr>
        <p:txBody>
          <a:bodyPr>
            <a:noAutofit/>
          </a:bodyPr>
          <a:lstStyle/>
          <a:p>
            <a:pPr algn="ctr"/>
            <a:r>
              <a:rPr lang="pl-PL" sz="2000" dirty="0"/>
              <a:t>ENERGIA ELEKTRYCZNA</a:t>
            </a:r>
          </a:p>
        </p:txBody>
      </p:sp>
      <p:sp>
        <p:nvSpPr>
          <p:cNvPr id="3" name="pole tekstowe 2"/>
          <p:cNvSpPr txBox="1"/>
          <p:nvPr/>
        </p:nvSpPr>
        <p:spPr>
          <a:xfrm>
            <a:off x="755576" y="620688"/>
            <a:ext cx="7632848" cy="2031325"/>
          </a:xfrm>
          <a:prstGeom prst="rect">
            <a:avLst/>
          </a:prstGeom>
          <a:noFill/>
        </p:spPr>
        <p:txBody>
          <a:bodyPr wrap="square" rtlCol="0">
            <a:spAutoFit/>
          </a:bodyPr>
          <a:lstStyle/>
          <a:p>
            <a:r>
              <a:rPr lang="pl-PL" dirty="0"/>
              <a:t>Wytwarzana jest na drodze przetwarzania energii pierwotnej zawartej w surowcach energetycznych (paliwa kopalne, ropa naftowa, gaz ziemny, izotopy rozszczepialne, biomasa, biogaz) lub siłach przyrody (energia kinetyczna wiatru, rzek, pływów morskich, promieniowanie słoneczne, energia geotermalna) na prąd elektryczny. Pozwala on na </a:t>
            </a:r>
            <a:r>
              <a:rPr lang="pl-PL" dirty="0" err="1"/>
              <a:t>niskostratne</a:t>
            </a:r>
            <a:r>
              <a:rPr lang="pl-PL" dirty="0"/>
              <a:t> przekazywanie na </a:t>
            </a:r>
            <a:r>
              <a:rPr lang="pl-PL"/>
              <a:t>duże </a:t>
            </a:r>
            <a:r>
              <a:rPr lang="pl-PL" smtClean="0"/>
              <a:t>odległości i </a:t>
            </a:r>
            <a:r>
              <a:rPr lang="pl-PL" dirty="0"/>
              <a:t>może być łatwo zamieniany na </a:t>
            </a:r>
            <a:r>
              <a:rPr lang="pl-PL"/>
              <a:t>inne </a:t>
            </a:r>
            <a:r>
              <a:rPr lang="pl-PL" smtClean="0"/>
              <a:t>postacie </a:t>
            </a:r>
            <a:r>
              <a:rPr lang="pl-PL" dirty="0"/>
              <a:t>energii w miejscu docelowym.</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2708920"/>
            <a:ext cx="2304256" cy="1627381"/>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2636912"/>
            <a:ext cx="2652210" cy="1657631"/>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4444450"/>
            <a:ext cx="3240360" cy="1829850"/>
          </a:xfrm>
          <a:prstGeom prst="rect">
            <a:avLst/>
          </a:prstGeom>
        </p:spPr>
      </p:pic>
      <p:pic>
        <p:nvPicPr>
          <p:cNvPr id="8" name="Obraz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4398095"/>
            <a:ext cx="3816306" cy="1876206"/>
          </a:xfrm>
          <a:prstGeom prst="rect">
            <a:avLst/>
          </a:prstGeom>
        </p:spPr>
      </p:pic>
    </p:spTree>
    <p:extLst>
      <p:ext uri="{BB962C8B-B14F-4D97-AF65-F5344CB8AC3E}">
        <p14:creationId xmlns:p14="http://schemas.microsoft.com/office/powerpoint/2010/main" val="42863472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764FEF5-9599-417B-BB0E-EF5E362B2805}"/>
              </a:ext>
            </a:extLst>
          </p:cNvPr>
          <p:cNvSpPr txBox="1">
            <a:spLocks/>
          </p:cNvSpPr>
          <p:nvPr/>
        </p:nvSpPr>
        <p:spPr>
          <a:xfrm>
            <a:off x="457200" y="274638"/>
            <a:ext cx="8229600" cy="202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dirty="0"/>
              <a:t>TECHNIKA PRÓŻNIOWA</a:t>
            </a:r>
          </a:p>
        </p:txBody>
      </p:sp>
      <p:sp>
        <p:nvSpPr>
          <p:cNvPr id="3" name="pole tekstowe 2"/>
          <p:cNvSpPr txBox="1"/>
          <p:nvPr/>
        </p:nvSpPr>
        <p:spPr>
          <a:xfrm>
            <a:off x="412400" y="836712"/>
            <a:ext cx="8319200" cy="923330"/>
          </a:xfrm>
          <a:prstGeom prst="rect">
            <a:avLst/>
          </a:prstGeom>
          <a:noFill/>
        </p:spPr>
        <p:txBody>
          <a:bodyPr wrap="none" rtlCol="0">
            <a:spAutoFit/>
          </a:bodyPr>
          <a:lstStyle/>
          <a:p>
            <a:r>
              <a:rPr lang="pl-PL" dirty="0"/>
              <a:t>Suche pompy śrubowe działają na zasadzie przetłaczania powietrza  zamkniętego</a:t>
            </a:r>
            <a:br>
              <a:rPr lang="pl-PL" dirty="0"/>
            </a:br>
            <a:r>
              <a:rPr lang="pl-PL" dirty="0"/>
              <a:t>pomiędzy dwoma obracającymi się w przeciwnym kierunku śrubowymi wirnikami</a:t>
            </a:r>
            <a:br>
              <a:rPr lang="pl-PL" dirty="0"/>
            </a:br>
            <a:r>
              <a:rPr lang="pl-PL" dirty="0"/>
              <a:t>o zmiennym skoku. Pozwalają na uzyskanie próżni na poziomie 10 Pa.</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904481"/>
            <a:ext cx="3763658" cy="2045032"/>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4746" y="3429000"/>
            <a:ext cx="4931457" cy="2880320"/>
          </a:xfrm>
          <a:prstGeom prst="rect">
            <a:avLst/>
          </a:prstGeom>
        </p:spPr>
      </p:pic>
    </p:spTree>
    <p:extLst>
      <p:ext uri="{BB962C8B-B14F-4D97-AF65-F5344CB8AC3E}">
        <p14:creationId xmlns:p14="http://schemas.microsoft.com/office/powerpoint/2010/main" val="1790716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764FEF5-9599-417B-BB0E-EF5E362B2805}"/>
              </a:ext>
            </a:extLst>
          </p:cNvPr>
          <p:cNvSpPr txBox="1">
            <a:spLocks/>
          </p:cNvSpPr>
          <p:nvPr/>
        </p:nvSpPr>
        <p:spPr>
          <a:xfrm>
            <a:off x="457200" y="274638"/>
            <a:ext cx="8229600" cy="202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dirty="0"/>
              <a:t>TECHNIKA PRÓŻNIOWA</a:t>
            </a:r>
          </a:p>
        </p:txBody>
      </p:sp>
      <p:sp>
        <p:nvSpPr>
          <p:cNvPr id="3" name="pole tekstowe 2"/>
          <p:cNvSpPr txBox="1"/>
          <p:nvPr/>
        </p:nvSpPr>
        <p:spPr>
          <a:xfrm>
            <a:off x="3779912" y="6453336"/>
            <a:ext cx="5227713" cy="230832"/>
          </a:xfrm>
          <a:prstGeom prst="rect">
            <a:avLst/>
          </a:prstGeom>
          <a:noFill/>
        </p:spPr>
        <p:txBody>
          <a:bodyPr wrap="none" rtlCol="0">
            <a:spAutoFit/>
          </a:bodyPr>
          <a:lstStyle/>
          <a:p>
            <a:r>
              <a:rPr lang="pl-PL" sz="900" dirty="0"/>
              <a:t>https://www.buschvacuum.com/pl/pl/news/vacuum-technology-chemical-pharmaceutical-processes</a:t>
            </a:r>
          </a:p>
        </p:txBody>
      </p:sp>
      <p:sp>
        <p:nvSpPr>
          <p:cNvPr id="4" name="pole tekstowe 3"/>
          <p:cNvSpPr txBox="1"/>
          <p:nvPr/>
        </p:nvSpPr>
        <p:spPr>
          <a:xfrm>
            <a:off x="625571" y="882586"/>
            <a:ext cx="7864974" cy="1754326"/>
          </a:xfrm>
          <a:prstGeom prst="rect">
            <a:avLst/>
          </a:prstGeom>
          <a:noFill/>
        </p:spPr>
        <p:txBody>
          <a:bodyPr wrap="none" rtlCol="0">
            <a:spAutoFit/>
          </a:bodyPr>
          <a:lstStyle/>
          <a:p>
            <a:r>
              <a:rPr lang="pl-PL" dirty="0"/>
              <a:t>Pompy łopatkowe smarowane przepływowo olejem to kolejna kategoria pomp</a:t>
            </a:r>
            <a:br>
              <a:rPr lang="pl-PL" dirty="0"/>
            </a:br>
            <a:r>
              <a:rPr lang="pl-PL" dirty="0"/>
              <a:t>dedykowana przemysłowi chemicznemu i farmaceutycznemu. Uzyskiwana</a:t>
            </a:r>
            <a:br>
              <a:rPr lang="pl-PL" dirty="0"/>
            </a:br>
            <a:r>
              <a:rPr lang="pl-PL" dirty="0"/>
              <a:t>próżnia – 50 Pa.</a:t>
            </a:r>
          </a:p>
          <a:p>
            <a:r>
              <a:rPr lang="pl-PL" dirty="0"/>
              <a:t>						Wygląd</a:t>
            </a:r>
          </a:p>
          <a:p>
            <a:endParaRPr lang="pl-PL" dirty="0"/>
          </a:p>
          <a:p>
            <a:r>
              <a:rPr lang="pl-PL" dirty="0"/>
              <a:t>       Budowa i zasada działania</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36912"/>
            <a:ext cx="4546963" cy="3211041"/>
          </a:xfrm>
          <a:prstGeom prst="rect">
            <a:avLst/>
          </a:prstGeom>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223" y="2306191"/>
            <a:ext cx="3978209" cy="3365635"/>
          </a:xfrm>
          <a:prstGeom prst="rect">
            <a:avLst/>
          </a:prstGeom>
        </p:spPr>
      </p:pic>
    </p:spTree>
    <p:extLst>
      <p:ext uri="{BB962C8B-B14F-4D97-AF65-F5344CB8AC3E}">
        <p14:creationId xmlns:p14="http://schemas.microsoft.com/office/powerpoint/2010/main" val="1842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764FEF5-9599-417B-BB0E-EF5E362B2805}"/>
              </a:ext>
            </a:extLst>
          </p:cNvPr>
          <p:cNvSpPr txBox="1">
            <a:spLocks/>
          </p:cNvSpPr>
          <p:nvPr/>
        </p:nvSpPr>
        <p:spPr>
          <a:xfrm>
            <a:off x="457200" y="274638"/>
            <a:ext cx="8229600" cy="202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dirty="0"/>
              <a:t>TECHNIKA PRÓŻNIOWA</a:t>
            </a:r>
          </a:p>
        </p:txBody>
      </p:sp>
      <p:sp>
        <p:nvSpPr>
          <p:cNvPr id="3" name="pole tekstowe 2"/>
          <p:cNvSpPr txBox="1"/>
          <p:nvPr/>
        </p:nvSpPr>
        <p:spPr>
          <a:xfrm>
            <a:off x="229176" y="908720"/>
            <a:ext cx="8617680" cy="369332"/>
          </a:xfrm>
          <a:prstGeom prst="rect">
            <a:avLst/>
          </a:prstGeom>
          <a:noFill/>
        </p:spPr>
        <p:txBody>
          <a:bodyPr wrap="none" rtlCol="0">
            <a:spAutoFit/>
          </a:bodyPr>
          <a:lstStyle/>
          <a:p>
            <a:r>
              <a:rPr lang="pl-PL" dirty="0"/>
              <a:t>Do uzyskiwania próżni na poziomie do 10</a:t>
            </a:r>
            <a:r>
              <a:rPr lang="pl-PL" baseline="30000" dirty="0"/>
              <a:t>-7</a:t>
            </a:r>
            <a:r>
              <a:rPr lang="pl-PL" dirty="0"/>
              <a:t> Pa używane są pompy turbomolekularne…</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202" y="1700808"/>
            <a:ext cx="7308304" cy="4586183"/>
          </a:xfrm>
          <a:prstGeom prst="rect">
            <a:avLst/>
          </a:prstGeom>
        </p:spPr>
      </p:pic>
    </p:spTree>
    <p:extLst>
      <p:ext uri="{BB962C8B-B14F-4D97-AF65-F5344CB8AC3E}">
        <p14:creationId xmlns:p14="http://schemas.microsoft.com/office/powerpoint/2010/main" val="2970829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764FEF5-9599-417B-BB0E-EF5E362B2805}"/>
              </a:ext>
            </a:extLst>
          </p:cNvPr>
          <p:cNvSpPr txBox="1">
            <a:spLocks/>
          </p:cNvSpPr>
          <p:nvPr/>
        </p:nvSpPr>
        <p:spPr>
          <a:xfrm>
            <a:off x="457200" y="274638"/>
            <a:ext cx="8229600" cy="202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dirty="0"/>
              <a:t>TECHNIKA PRÓŻNIOWA</a:t>
            </a:r>
          </a:p>
        </p:txBody>
      </p:sp>
      <p:sp>
        <p:nvSpPr>
          <p:cNvPr id="3" name="pole tekstowe 2"/>
          <p:cNvSpPr txBox="1"/>
          <p:nvPr/>
        </p:nvSpPr>
        <p:spPr>
          <a:xfrm>
            <a:off x="457200" y="980728"/>
            <a:ext cx="1912639" cy="369332"/>
          </a:xfrm>
          <a:prstGeom prst="rect">
            <a:avLst/>
          </a:prstGeom>
          <a:noFill/>
        </p:spPr>
        <p:txBody>
          <a:bodyPr wrap="none" rtlCol="0">
            <a:spAutoFit/>
          </a:bodyPr>
          <a:lstStyle/>
          <a:p>
            <a:r>
              <a:rPr lang="pl-PL" dirty="0"/>
              <a:t>… oraz dyfuzyjne.</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557338"/>
            <a:ext cx="4121150" cy="417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481623"/>
            <a:ext cx="4171950" cy="4171950"/>
          </a:xfrm>
          <a:prstGeom prst="rect">
            <a:avLst/>
          </a:prstGeom>
        </p:spPr>
      </p:pic>
    </p:spTree>
    <p:extLst>
      <p:ext uri="{BB962C8B-B14F-4D97-AF65-F5344CB8AC3E}">
        <p14:creationId xmlns:p14="http://schemas.microsoft.com/office/powerpoint/2010/main" val="233291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ytuł 1">
            <a:extLst>
              <a:ext uri="{FF2B5EF4-FFF2-40B4-BE49-F238E27FC236}">
                <a16:creationId xmlns:a16="http://schemas.microsoft.com/office/drawing/2014/main" xmlns="" id="{4C732EFD-3588-434C-BEC4-15D730A3238A}"/>
              </a:ext>
            </a:extLst>
          </p:cNvPr>
          <p:cNvSpPr>
            <a:spLocks noGrp="1"/>
          </p:cNvSpPr>
          <p:nvPr>
            <p:ph type="title"/>
          </p:nvPr>
        </p:nvSpPr>
        <p:spPr>
          <a:xfrm>
            <a:off x="457200" y="274638"/>
            <a:ext cx="8229600" cy="202034"/>
          </a:xfrm>
        </p:spPr>
        <p:txBody>
          <a:bodyPr>
            <a:noAutofit/>
          </a:bodyPr>
          <a:lstStyle/>
          <a:p>
            <a:pPr algn="ctr"/>
            <a:r>
              <a:rPr lang="pl-PL" sz="2000" dirty="0"/>
              <a:t>ENERGIA ELEKTRYCZNA</a:t>
            </a:r>
          </a:p>
        </p:txBody>
      </p:sp>
      <p:sp>
        <p:nvSpPr>
          <p:cNvPr id="4" name="pole tekstowe 3">
            <a:extLst>
              <a:ext uri="{FF2B5EF4-FFF2-40B4-BE49-F238E27FC236}">
                <a16:creationId xmlns:a16="http://schemas.microsoft.com/office/drawing/2014/main" xmlns="" id="{5AFE5749-FF9E-4F32-A102-FE7BC4992C0C}"/>
              </a:ext>
            </a:extLst>
          </p:cNvPr>
          <p:cNvSpPr txBox="1"/>
          <p:nvPr/>
        </p:nvSpPr>
        <p:spPr>
          <a:xfrm>
            <a:off x="224399" y="908720"/>
            <a:ext cx="8492133" cy="1754326"/>
          </a:xfrm>
          <a:prstGeom prst="rect">
            <a:avLst/>
          </a:prstGeom>
          <a:noFill/>
        </p:spPr>
        <p:txBody>
          <a:bodyPr wrap="none" rtlCol="0">
            <a:spAutoFit/>
          </a:bodyPr>
          <a:lstStyle/>
          <a:p>
            <a:r>
              <a:rPr lang="pl-PL" dirty="0"/>
              <a:t>W elektrowniach wykorzystujących energię cieplną, parowych, prąd wytwarzany</a:t>
            </a:r>
            <a:br>
              <a:rPr lang="pl-PL" dirty="0"/>
            </a:br>
            <a:r>
              <a:rPr lang="pl-PL" dirty="0"/>
              <a:t>jest w generatorach napędzanych turbinami parowymi. Generatory te wytwarzają</a:t>
            </a:r>
            <a:br>
              <a:rPr lang="pl-PL" dirty="0"/>
            </a:br>
            <a:r>
              <a:rPr lang="pl-PL" dirty="0"/>
              <a:t> </a:t>
            </a:r>
            <a:r>
              <a:rPr lang="pl-PL" dirty="0" smtClean="0"/>
              <a:t>prąd zmienny trójfazowy, </a:t>
            </a:r>
            <a:r>
              <a:rPr lang="pl-PL" dirty="0"/>
              <a:t>ponieważ umożliwia to technologicznie łatwą zmianę</a:t>
            </a:r>
            <a:br>
              <a:rPr lang="pl-PL" dirty="0"/>
            </a:br>
            <a:r>
              <a:rPr lang="pl-PL" dirty="0"/>
              <a:t>jego </a:t>
            </a:r>
            <a:r>
              <a:rPr lang="pl-PL" dirty="0" smtClean="0"/>
              <a:t>napięcia </a:t>
            </a:r>
            <a:r>
              <a:rPr lang="pl-PL" dirty="0"/>
              <a:t>za pomocą transformatorów. Trzy fazy prądu to najmniejsza ilość,</a:t>
            </a:r>
            <a:br>
              <a:rPr lang="pl-PL" dirty="0"/>
            </a:br>
            <a:r>
              <a:rPr lang="pl-PL" dirty="0"/>
              <a:t>pozwalająca na utworzenie wirującego pola magnetycznego wykorzystywanego</a:t>
            </a:r>
            <a:br>
              <a:rPr lang="pl-PL" dirty="0"/>
            </a:br>
            <a:r>
              <a:rPr lang="pl-PL" dirty="0"/>
              <a:t>w silnikach elektrycznych.  </a:t>
            </a:r>
          </a:p>
        </p:txBody>
      </p:sp>
      <p:sp>
        <p:nvSpPr>
          <p:cNvPr id="9" name="pole tekstowe 8">
            <a:extLst>
              <a:ext uri="{FF2B5EF4-FFF2-40B4-BE49-F238E27FC236}">
                <a16:creationId xmlns:a16="http://schemas.microsoft.com/office/drawing/2014/main" xmlns="" id="{3EF71F05-04E8-487C-BF7F-B22E0608D22C}"/>
              </a:ext>
            </a:extLst>
          </p:cNvPr>
          <p:cNvSpPr txBox="1"/>
          <p:nvPr/>
        </p:nvSpPr>
        <p:spPr>
          <a:xfrm>
            <a:off x="5148064" y="4321260"/>
            <a:ext cx="3404715" cy="369332"/>
          </a:xfrm>
          <a:prstGeom prst="rect">
            <a:avLst/>
          </a:prstGeom>
          <a:noFill/>
        </p:spPr>
        <p:txBody>
          <a:bodyPr wrap="none" rtlCol="0">
            <a:spAutoFit/>
          </a:bodyPr>
          <a:lstStyle/>
          <a:p>
            <a:r>
              <a:rPr lang="pl-PL" dirty="0"/>
              <a:t>Turbogenerator o mocy 360 MW</a:t>
            </a:r>
          </a:p>
        </p:txBody>
      </p:sp>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110" y="2940135"/>
            <a:ext cx="4829175" cy="2762250"/>
          </a:xfrm>
          <a:prstGeom prst="rect">
            <a:avLst/>
          </a:prstGeom>
        </p:spPr>
      </p:pic>
    </p:spTree>
    <p:extLst>
      <p:ext uri="{BB962C8B-B14F-4D97-AF65-F5344CB8AC3E}">
        <p14:creationId xmlns:p14="http://schemas.microsoft.com/office/powerpoint/2010/main" val="1613666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ytuł 1"/>
          <p:cNvSpPr>
            <a:spLocks noGrp="1"/>
          </p:cNvSpPr>
          <p:nvPr>
            <p:ph type="title"/>
          </p:nvPr>
        </p:nvSpPr>
        <p:spPr>
          <a:xfrm>
            <a:off x="457200" y="274638"/>
            <a:ext cx="8229600" cy="202034"/>
          </a:xfrm>
        </p:spPr>
        <p:txBody>
          <a:bodyPr>
            <a:noAutofit/>
          </a:bodyPr>
          <a:lstStyle/>
          <a:p>
            <a:pPr algn="ctr"/>
            <a:r>
              <a:rPr lang="pl-PL" sz="2000" dirty="0"/>
              <a:t>ENERGIA ELEKTRYCZNA</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196752"/>
            <a:ext cx="7632848" cy="5247583"/>
          </a:xfrm>
          <a:prstGeom prst="rect">
            <a:avLst/>
          </a:prstGeom>
        </p:spPr>
      </p:pic>
      <p:sp>
        <p:nvSpPr>
          <p:cNvPr id="7" name="pole tekstowe 6"/>
          <p:cNvSpPr txBox="1"/>
          <p:nvPr/>
        </p:nvSpPr>
        <p:spPr>
          <a:xfrm>
            <a:off x="467544" y="836712"/>
            <a:ext cx="4464496" cy="646331"/>
          </a:xfrm>
          <a:prstGeom prst="rect">
            <a:avLst/>
          </a:prstGeom>
          <a:noFill/>
        </p:spPr>
        <p:txBody>
          <a:bodyPr wrap="square" rtlCol="0">
            <a:spAutoFit/>
          </a:bodyPr>
          <a:lstStyle/>
          <a:p>
            <a:r>
              <a:rPr lang="pl-PL" dirty="0"/>
              <a:t>Elektrownia węglowa – sprawność do 46%,</a:t>
            </a:r>
            <a:br>
              <a:rPr lang="pl-PL" dirty="0"/>
            </a:br>
            <a:r>
              <a:rPr lang="pl-PL" dirty="0"/>
              <a:t>ale duże obciążenie dla środowiska.</a:t>
            </a:r>
          </a:p>
        </p:txBody>
      </p:sp>
    </p:spTree>
    <p:extLst>
      <p:ext uri="{BB962C8B-B14F-4D97-AF65-F5344CB8AC3E}">
        <p14:creationId xmlns:p14="http://schemas.microsoft.com/office/powerpoint/2010/main" val="93919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ytuł 1"/>
          <p:cNvSpPr txBox="1">
            <a:spLocks/>
          </p:cNvSpPr>
          <p:nvPr/>
        </p:nvSpPr>
        <p:spPr>
          <a:xfrm>
            <a:off x="457200" y="274638"/>
            <a:ext cx="8229600" cy="202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dirty="0"/>
              <a:t>ENERGIA ELEKTRYCZNA</a:t>
            </a:r>
          </a:p>
        </p:txBody>
      </p:sp>
      <p:sp>
        <p:nvSpPr>
          <p:cNvPr id="5" name="pole tekstowe 4"/>
          <p:cNvSpPr txBox="1"/>
          <p:nvPr/>
        </p:nvSpPr>
        <p:spPr>
          <a:xfrm>
            <a:off x="467544" y="836712"/>
            <a:ext cx="7488832" cy="923330"/>
          </a:xfrm>
          <a:prstGeom prst="rect">
            <a:avLst/>
          </a:prstGeom>
          <a:noFill/>
        </p:spPr>
        <p:txBody>
          <a:bodyPr wrap="square" rtlCol="0">
            <a:spAutoFit/>
          </a:bodyPr>
          <a:lstStyle/>
          <a:p>
            <a:r>
              <a:rPr lang="pl-PL" dirty="0"/>
              <a:t>Elektrownia jądrowa– sprawność od 43% do 50% w zależności od typu reaktora, ale wysokie koszty budowy, konieczność utylizacji zużytego paliwa i </a:t>
            </a:r>
            <a:r>
              <a:rPr lang="pl-PL" dirty="0" smtClean="0"/>
              <a:t>spełnienia </a:t>
            </a:r>
            <a:r>
              <a:rPr lang="pl-PL" dirty="0"/>
              <a:t>wymogów bezpieczeństwa.</a:t>
            </a:r>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895512"/>
            <a:ext cx="6048672" cy="4319129"/>
          </a:xfrm>
          <a:prstGeom prst="rect">
            <a:avLst/>
          </a:prstGeom>
        </p:spPr>
      </p:pic>
    </p:spTree>
    <p:extLst>
      <p:ext uri="{BB962C8B-B14F-4D97-AF65-F5344CB8AC3E}">
        <p14:creationId xmlns:p14="http://schemas.microsoft.com/office/powerpoint/2010/main" val="670109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ytuł 1"/>
          <p:cNvSpPr txBox="1">
            <a:spLocks/>
          </p:cNvSpPr>
          <p:nvPr/>
        </p:nvSpPr>
        <p:spPr>
          <a:xfrm>
            <a:off x="457200" y="274638"/>
            <a:ext cx="8229600" cy="202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dirty="0"/>
              <a:t>ENERGIA ELEKTRYCZNA</a:t>
            </a:r>
          </a:p>
        </p:txBody>
      </p:sp>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0186" y="2780928"/>
            <a:ext cx="6143625" cy="3438525"/>
          </a:xfrm>
          <a:prstGeom prst="rect">
            <a:avLst/>
          </a:prstGeom>
        </p:spPr>
      </p:pic>
      <p:sp>
        <p:nvSpPr>
          <p:cNvPr id="8" name="pole tekstowe 7"/>
          <p:cNvSpPr txBox="1"/>
          <p:nvPr/>
        </p:nvSpPr>
        <p:spPr>
          <a:xfrm>
            <a:off x="611560" y="836712"/>
            <a:ext cx="7560840" cy="1477328"/>
          </a:xfrm>
          <a:prstGeom prst="rect">
            <a:avLst/>
          </a:prstGeom>
          <a:noFill/>
        </p:spPr>
        <p:txBody>
          <a:bodyPr wrap="square" rtlCol="0">
            <a:spAutoFit/>
          </a:bodyPr>
          <a:lstStyle/>
          <a:p>
            <a:r>
              <a:rPr lang="pl-PL" dirty="0"/>
              <a:t>Elektrownia fotowoltaiczna </a:t>
            </a:r>
            <a:r>
              <a:rPr lang="pl-PL" dirty="0" err="1"/>
              <a:t>Noor</a:t>
            </a:r>
            <a:r>
              <a:rPr lang="pl-PL" dirty="0"/>
              <a:t> Abu </a:t>
            </a:r>
            <a:r>
              <a:rPr lang="pl-PL" dirty="0" err="1"/>
              <a:t>Dhabi</a:t>
            </a:r>
            <a:r>
              <a:rPr lang="pl-PL" dirty="0"/>
              <a:t> o mocy 1177 MW – największa na świecie, zeroemisyjna, ale wymaga terenów o dużym nasłonecznieniu (dlatego Arabia Saudyjska) i znacznego obszaru (3,2 mln paneli słonecznych).</a:t>
            </a:r>
          </a:p>
          <a:p>
            <a:r>
              <a:rPr lang="pl-PL" dirty="0"/>
              <a:t>Sprawność – ok. 25%.</a:t>
            </a:r>
          </a:p>
        </p:txBody>
      </p:sp>
    </p:spTree>
    <p:extLst>
      <p:ext uri="{BB962C8B-B14F-4D97-AF65-F5344CB8AC3E}">
        <p14:creationId xmlns:p14="http://schemas.microsoft.com/office/powerpoint/2010/main" val="2802414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txBox="1">
            <a:spLocks/>
          </p:cNvSpPr>
          <p:nvPr/>
        </p:nvSpPr>
        <p:spPr>
          <a:xfrm>
            <a:off x="457200" y="274638"/>
            <a:ext cx="8229600" cy="202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a:t>ENERGIA ELEKTRYCZNA</a:t>
            </a:r>
            <a:endParaRPr lang="pl-PL" sz="2000" dirty="0"/>
          </a:p>
        </p:txBody>
      </p:sp>
      <p:sp>
        <p:nvSpPr>
          <p:cNvPr id="5" name="pole tekstowe 4"/>
          <p:cNvSpPr txBox="1"/>
          <p:nvPr/>
        </p:nvSpPr>
        <p:spPr>
          <a:xfrm>
            <a:off x="468313" y="764704"/>
            <a:ext cx="7848872" cy="1200329"/>
          </a:xfrm>
          <a:prstGeom prst="rect">
            <a:avLst/>
          </a:prstGeom>
          <a:noFill/>
        </p:spPr>
        <p:txBody>
          <a:bodyPr wrap="square" rtlCol="0">
            <a:spAutoFit/>
          </a:bodyPr>
          <a:lstStyle/>
          <a:p>
            <a:r>
              <a:rPr lang="pl-PL" dirty="0"/>
              <a:t>Energetyka wiatrowa ma coraz większe znaczenie. W Danii na koniec 2018 r. łączna zainstalowana moc wiatrowa wyniosła 5 758 MW. 15 września </a:t>
            </a:r>
            <a:r>
              <a:rPr lang="pl-PL" dirty="0" smtClean="0"/>
              <a:t>uzyskano </a:t>
            </a:r>
            <a:r>
              <a:rPr lang="pl-PL" dirty="0"/>
              <a:t>z wiatru rekordową ilość energii, </a:t>
            </a:r>
            <a:r>
              <a:rPr lang="pl-PL" dirty="0" smtClean="0"/>
              <a:t>wystarczającą </a:t>
            </a:r>
            <a:r>
              <a:rPr lang="pl-PL" dirty="0"/>
              <a:t>na pełne dzienne pokrycie zapotrzebowania kraju.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988840"/>
            <a:ext cx="5155840" cy="4300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2132856"/>
            <a:ext cx="3067050" cy="3781425"/>
          </a:xfrm>
          <a:prstGeom prst="rect">
            <a:avLst/>
          </a:prstGeom>
        </p:spPr>
      </p:pic>
    </p:spTree>
    <p:extLst>
      <p:ext uri="{BB962C8B-B14F-4D97-AF65-F5344CB8AC3E}">
        <p14:creationId xmlns:p14="http://schemas.microsoft.com/office/powerpoint/2010/main" val="4095701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ytuł 1"/>
          <p:cNvSpPr txBox="1">
            <a:spLocks/>
          </p:cNvSpPr>
          <p:nvPr/>
        </p:nvSpPr>
        <p:spPr>
          <a:xfrm>
            <a:off x="457200" y="274638"/>
            <a:ext cx="8229600" cy="202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a:t>ENERGIA ELEKTRYCZNA</a:t>
            </a:r>
            <a:endParaRPr lang="pl-PL" sz="2000" dirty="0"/>
          </a:p>
        </p:txBody>
      </p:sp>
      <p:sp>
        <p:nvSpPr>
          <p:cNvPr id="2" name="pole tekstowe 1"/>
          <p:cNvSpPr txBox="1"/>
          <p:nvPr/>
        </p:nvSpPr>
        <p:spPr>
          <a:xfrm>
            <a:off x="323528" y="764704"/>
            <a:ext cx="8496944" cy="1477328"/>
          </a:xfrm>
          <a:prstGeom prst="rect">
            <a:avLst/>
          </a:prstGeom>
          <a:noFill/>
        </p:spPr>
        <p:txBody>
          <a:bodyPr wrap="square" rtlCol="0">
            <a:spAutoFit/>
          </a:bodyPr>
          <a:lstStyle/>
          <a:p>
            <a:r>
              <a:rPr lang="pl-PL" dirty="0"/>
              <a:t>Prąd elektryczny wytworzony różnymi sposobami dociera do odbiorców jako energia</a:t>
            </a:r>
          </a:p>
          <a:p>
            <a:r>
              <a:rPr lang="pl-PL" dirty="0"/>
              <a:t>elektryczna trójfazowa. Do przesyłu używane są linie napowietrzne i </a:t>
            </a:r>
            <a:r>
              <a:rPr lang="pl-PL" dirty="0" smtClean="0"/>
              <a:t>podziemne kable </a:t>
            </a:r>
            <a:r>
              <a:rPr lang="pl-PL" dirty="0"/>
              <a:t>energetyczne. Aby zminimalizować straty </a:t>
            </a:r>
            <a:r>
              <a:rPr lang="pl-PL" dirty="0" smtClean="0"/>
              <a:t>energii, </a:t>
            </a:r>
            <a:r>
              <a:rPr lang="pl-PL" dirty="0"/>
              <a:t>przesyłanie na </a:t>
            </a:r>
            <a:r>
              <a:rPr lang="pl-PL" dirty="0" smtClean="0"/>
              <a:t>duże odległości </a:t>
            </a:r>
            <a:r>
              <a:rPr lang="pl-PL" dirty="0"/>
              <a:t>realizowane jest pod wysokim napięciem (220kV, 400kV i 750kV). Zmiana napięcia dokonywana jest z użyciem transformatorów.</a:t>
            </a:r>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2348880"/>
            <a:ext cx="2466975" cy="1847850"/>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4653136"/>
            <a:ext cx="3034679" cy="1814026"/>
          </a:xfrm>
          <a:prstGeom prst="rect">
            <a:avLst/>
          </a:prstGeom>
        </p:spPr>
      </p:pic>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8" y="2931520"/>
            <a:ext cx="3943998" cy="3155199"/>
          </a:xfrm>
          <a:prstGeom prst="rect">
            <a:avLst/>
          </a:prstGeom>
        </p:spPr>
      </p:pic>
    </p:spTree>
    <p:extLst>
      <p:ext uri="{BB962C8B-B14F-4D97-AF65-F5344CB8AC3E}">
        <p14:creationId xmlns:p14="http://schemas.microsoft.com/office/powerpoint/2010/main" val="20897190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1908</TotalTime>
  <Words>752</Words>
  <Application>Microsoft Office PowerPoint</Application>
  <PresentationFormat>Pokaz na ekranie (4:3)</PresentationFormat>
  <Paragraphs>89</Paragraphs>
  <Slides>33</Slides>
  <Notes>0</Notes>
  <HiddenSlides>0</HiddenSlides>
  <MMClips>0</MMClips>
  <ScaleCrop>false</ScaleCrop>
  <HeadingPairs>
    <vt:vector size="4" baseType="variant">
      <vt:variant>
        <vt:lpstr>Motyw</vt:lpstr>
      </vt:variant>
      <vt:variant>
        <vt:i4>1</vt:i4>
      </vt:variant>
      <vt:variant>
        <vt:lpstr>Tytuły slajdów</vt:lpstr>
      </vt:variant>
      <vt:variant>
        <vt:i4>33</vt:i4>
      </vt:variant>
    </vt:vector>
  </HeadingPairs>
  <TitlesOfParts>
    <vt:vector size="34" baseType="lpstr">
      <vt:lpstr>Przepływ</vt:lpstr>
      <vt:lpstr>MEDIA WYKORZYSTYWANE W PRZEMYŚLE FARMACEUTYCZNYM</vt:lpstr>
      <vt:lpstr>Prezentacja programu PowerPoint</vt:lpstr>
      <vt:lpstr>ENERGIA ELEKTRYCZNA</vt:lpstr>
      <vt:lpstr>ENERGIA ELEKTRYCZNA</vt:lpstr>
      <vt:lpstr>ENERGIA ELEKTRYCZNA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WYKORZYSTYWANE W PRZEMYŚLE FARMACEUTYCZNYM</dc:title>
  <dc:creator>ATomek</dc:creator>
  <cp:lastModifiedBy>ATomek</cp:lastModifiedBy>
  <cp:revision>162</cp:revision>
  <dcterms:created xsi:type="dcterms:W3CDTF">2020-02-21T15:05:12Z</dcterms:created>
  <dcterms:modified xsi:type="dcterms:W3CDTF">2020-05-20T17:33:42Z</dcterms:modified>
</cp:coreProperties>
</file>